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06" autoAdjust="0"/>
    <p:restoredTop sz="89633" autoAdjust="0"/>
  </p:normalViewPr>
  <p:slideViewPr>
    <p:cSldViewPr>
      <p:cViewPr varScale="1">
        <p:scale>
          <a:sx n="94" d="100"/>
          <a:sy n="94" d="100"/>
        </p:scale>
        <p:origin x="-486"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0" d="100"/>
          <a:sy n="80" d="100"/>
        </p:scale>
        <p:origin x="-2058"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847AD4-F8B2-4DD0-9A08-AE4C3141697A}" type="datetimeFigureOut">
              <a:rPr lang="ru-RU" smtClean="0"/>
              <a:t>08.11.2015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6190E5-5A2E-44D1-981C-5D28303828DD}" type="slidenum">
              <a:rPr lang="ru-RU" smtClean="0"/>
              <a:t>‹#›</a:t>
            </a:fld>
            <a:endParaRPr lang="ru-RU"/>
          </a:p>
        </p:txBody>
      </p:sp>
    </p:spTree>
    <p:extLst>
      <p:ext uri="{BB962C8B-B14F-4D97-AF65-F5344CB8AC3E}">
        <p14:creationId xmlns:p14="http://schemas.microsoft.com/office/powerpoint/2010/main" val="245071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r>
              <a:rPr lang="ru-RU" sz="1400" dirty="0" smtClean="0"/>
              <a:t>Игровое обучающее пособие «ВОЛШЕБНЫЙ СУНДУЧОК». Автор: Севостьянова Ольга Юрьевна, учитель-логопед МБДОУ Платоновского детского сада.</a:t>
            </a:r>
            <a:endParaRPr lang="ru-RU" sz="1400" dirty="0"/>
          </a:p>
        </p:txBody>
      </p:sp>
      <p:sp>
        <p:nvSpPr>
          <p:cNvPr id="4" name="Номер слайда 3"/>
          <p:cNvSpPr>
            <a:spLocks noGrp="1"/>
          </p:cNvSpPr>
          <p:nvPr>
            <p:ph type="sldNum" sz="quarter" idx="10"/>
          </p:nvPr>
        </p:nvSpPr>
        <p:spPr/>
        <p:txBody>
          <a:bodyPr/>
          <a:lstStyle/>
          <a:p>
            <a:fld id="{426190E5-5A2E-44D1-981C-5D28303828DD}" type="slidenum">
              <a:rPr lang="ru-RU" smtClean="0"/>
              <a:t>1</a:t>
            </a:fld>
            <a:endParaRPr lang="ru-RU"/>
          </a:p>
        </p:txBody>
      </p:sp>
    </p:spTree>
    <p:extLst>
      <p:ext uri="{BB962C8B-B14F-4D97-AF65-F5344CB8AC3E}">
        <p14:creationId xmlns:p14="http://schemas.microsoft.com/office/powerpoint/2010/main" val="23502003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r>
              <a:rPr lang="ru-RU" sz="1400" dirty="0" smtClean="0"/>
              <a:t>Спасибо за внимание!</a:t>
            </a:r>
            <a:endParaRPr lang="ru-RU" sz="1400" dirty="0"/>
          </a:p>
        </p:txBody>
      </p:sp>
      <p:sp>
        <p:nvSpPr>
          <p:cNvPr id="4" name="Номер слайда 3"/>
          <p:cNvSpPr>
            <a:spLocks noGrp="1"/>
          </p:cNvSpPr>
          <p:nvPr>
            <p:ph type="sldNum" sz="quarter" idx="10"/>
          </p:nvPr>
        </p:nvSpPr>
        <p:spPr/>
        <p:txBody>
          <a:bodyPr/>
          <a:lstStyle/>
          <a:p>
            <a:fld id="{426190E5-5A2E-44D1-981C-5D28303828DD}" type="slidenum">
              <a:rPr lang="ru-RU" smtClean="0"/>
              <a:t>10</a:t>
            </a:fld>
            <a:endParaRPr lang="ru-RU"/>
          </a:p>
        </p:txBody>
      </p:sp>
    </p:spTree>
    <p:extLst>
      <p:ext uri="{BB962C8B-B14F-4D97-AF65-F5344CB8AC3E}">
        <p14:creationId xmlns:p14="http://schemas.microsoft.com/office/powerpoint/2010/main" val="3211505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400" dirty="0" smtClean="0"/>
              <a:t>Цель</a:t>
            </a:r>
            <a:r>
              <a:rPr lang="ru-RU" sz="1400" baseline="0" dirty="0" smtClean="0"/>
              <a:t> пособия: автоматизация и дифференциация различных групп звуков, развитие фонематических процессов, внимания, памяти, мышления, мелкой моторики. </a:t>
            </a:r>
            <a:r>
              <a:rPr lang="ru-RU" sz="1400" b="0" dirty="0" smtClean="0">
                <a:solidFill>
                  <a:schemeClr val="accent6">
                    <a:lumMod val="50000"/>
                  </a:schemeClr>
                </a:solidFill>
              </a:rPr>
              <a:t>Содержание </a:t>
            </a:r>
            <a:r>
              <a:rPr lang="ru-RU" sz="1400" dirty="0" smtClean="0"/>
              <a:t>- игры на автоматизацию, дифференциацию звуков, развитие фонематических процессов, мелкой моторики у дошкольников с речевыми нарушениями:</a:t>
            </a:r>
            <a:r>
              <a:rPr lang="ru-RU" sz="1400" baseline="0" dirty="0" smtClean="0"/>
              <a:t> </a:t>
            </a:r>
            <a:r>
              <a:rPr lang="ru-RU" sz="1400" b="0" i="0" dirty="0" smtClean="0">
                <a:solidFill>
                  <a:schemeClr val="accent6">
                    <a:lumMod val="50000"/>
                  </a:schemeClr>
                </a:solidFill>
              </a:rPr>
              <a:t>«Божья коровка»,</a:t>
            </a:r>
            <a:r>
              <a:rPr lang="ru-RU" sz="1400" b="0" i="0" baseline="0" dirty="0" smtClean="0">
                <a:solidFill>
                  <a:schemeClr val="accent6">
                    <a:lumMod val="50000"/>
                  </a:schemeClr>
                </a:solidFill>
              </a:rPr>
              <a:t> </a:t>
            </a:r>
            <a:r>
              <a:rPr lang="ru-RU" sz="1400" b="0" i="0" dirty="0" smtClean="0">
                <a:solidFill>
                  <a:schemeClr val="accent6">
                    <a:lumMod val="50000"/>
                  </a:schemeClr>
                </a:solidFill>
              </a:rPr>
              <a:t>«Подари картинки»,</a:t>
            </a:r>
            <a:r>
              <a:rPr lang="ru-RU" sz="1400" b="0" i="0" baseline="0" dirty="0" smtClean="0">
                <a:solidFill>
                  <a:schemeClr val="accent6">
                    <a:lumMod val="50000"/>
                  </a:schemeClr>
                </a:solidFill>
              </a:rPr>
              <a:t> </a:t>
            </a:r>
            <a:r>
              <a:rPr lang="ru-RU" sz="1400" b="0" i="0" dirty="0" smtClean="0">
                <a:solidFill>
                  <a:schemeClr val="accent6">
                    <a:lumMod val="50000"/>
                  </a:schemeClr>
                </a:solidFill>
              </a:rPr>
              <a:t>«4 лишний», «Веселый поезд», «Рассели картинки»,</a:t>
            </a:r>
            <a:r>
              <a:rPr lang="ru-RU" sz="1400" b="0" i="0" baseline="0" dirty="0" smtClean="0">
                <a:solidFill>
                  <a:schemeClr val="accent6">
                    <a:lumMod val="50000"/>
                  </a:schemeClr>
                </a:solidFill>
              </a:rPr>
              <a:t> </a:t>
            </a:r>
            <a:r>
              <a:rPr lang="ru-RU" sz="1400" b="0" i="0" dirty="0" smtClean="0">
                <a:solidFill>
                  <a:schemeClr val="accent6">
                    <a:lumMod val="50000"/>
                  </a:schemeClr>
                </a:solidFill>
              </a:rPr>
              <a:t>«Что изменилось?»,</a:t>
            </a:r>
            <a:r>
              <a:rPr lang="ru-RU" sz="1400" b="0" i="0" baseline="0" dirty="0" smtClean="0">
                <a:solidFill>
                  <a:schemeClr val="accent6">
                    <a:lumMod val="50000"/>
                  </a:schemeClr>
                </a:solidFill>
              </a:rPr>
              <a:t> </a:t>
            </a:r>
            <a:r>
              <a:rPr lang="ru-RU" sz="1400" i="0" dirty="0" smtClean="0"/>
              <a:t>«Покорми поросенка»,</a:t>
            </a:r>
            <a:r>
              <a:rPr lang="ru-RU" sz="1400" i="0" baseline="0" dirty="0" smtClean="0"/>
              <a:t> «Покорми колобка </a:t>
            </a:r>
            <a:r>
              <a:rPr lang="ru-RU" sz="1400" i="0" baseline="0" dirty="0" err="1" smtClean="0"/>
              <a:t>витаминками</a:t>
            </a:r>
            <a:r>
              <a:rPr lang="ru-RU" sz="1400" i="0" baseline="0" dirty="0" smtClean="0"/>
              <a:t>», «Шнуровка», «Игры с прищепками», «</a:t>
            </a:r>
            <a:r>
              <a:rPr lang="ru-RU" sz="1400" i="0" baseline="0" dirty="0" err="1" smtClean="0"/>
              <a:t>Геометрика</a:t>
            </a:r>
            <a:r>
              <a:rPr lang="ru-RU" sz="1400" i="0" baseline="0" dirty="0" smtClean="0"/>
              <a:t>», рисование пальчиком на манке.</a:t>
            </a:r>
            <a:endParaRPr lang="ru-RU" sz="1400" i="0" dirty="0" smtClean="0"/>
          </a:p>
          <a:p>
            <a:pPr algn="just">
              <a:buNone/>
            </a:pPr>
            <a:endParaRPr lang="ru-RU" sz="1400" b="0" i="0" dirty="0" smtClean="0">
              <a:solidFill>
                <a:schemeClr val="accent6">
                  <a:lumMod val="50000"/>
                </a:schemeClr>
              </a:solidFill>
            </a:endParaRPr>
          </a:p>
          <a:p>
            <a:endParaRPr lang="ru-RU" sz="1400" b="0" dirty="0"/>
          </a:p>
        </p:txBody>
      </p:sp>
      <p:sp>
        <p:nvSpPr>
          <p:cNvPr id="4" name="Номер слайда 3"/>
          <p:cNvSpPr>
            <a:spLocks noGrp="1"/>
          </p:cNvSpPr>
          <p:nvPr>
            <p:ph type="sldNum" sz="quarter" idx="10"/>
          </p:nvPr>
        </p:nvSpPr>
        <p:spPr/>
        <p:txBody>
          <a:bodyPr/>
          <a:lstStyle/>
          <a:p>
            <a:fld id="{426190E5-5A2E-44D1-981C-5D28303828DD}" type="slidenum">
              <a:rPr lang="ru-RU" smtClean="0"/>
              <a:t>2</a:t>
            </a:fld>
            <a:endParaRPr lang="ru-RU"/>
          </a:p>
        </p:txBody>
      </p:sp>
    </p:spTree>
    <p:extLst>
      <p:ext uri="{BB962C8B-B14F-4D97-AF65-F5344CB8AC3E}">
        <p14:creationId xmlns:p14="http://schemas.microsoft.com/office/powerpoint/2010/main" val="3333598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l"/>
            <a:r>
              <a:rPr kumimoji="0" lang="ru-RU" sz="1400" b="0" i="0" u="none" strike="noStrike" kern="0" cap="none" spc="0" normalizeH="0" baseline="0" noProof="0" dirty="0" smtClean="0">
                <a:ln>
                  <a:noFill/>
                </a:ln>
                <a:solidFill>
                  <a:srgbClr val="000000"/>
                </a:solidFill>
                <a:effectLst/>
                <a:uLnTx/>
                <a:uFillTx/>
                <a:latin typeface="Arial"/>
                <a:ea typeface="+mn-ea"/>
                <a:cs typeface="Arial"/>
              </a:rPr>
              <a:t>Игра «Божья коровка». Цель:</a:t>
            </a:r>
            <a:r>
              <a:rPr kumimoji="0" lang="ru-RU" sz="1400" b="1" i="0" u="none" strike="noStrike" kern="0" cap="none" spc="0" normalizeH="0" baseline="0" noProof="0" dirty="0" smtClean="0">
                <a:ln>
                  <a:noFill/>
                </a:ln>
                <a:solidFill>
                  <a:srgbClr val="000000"/>
                </a:solidFill>
                <a:effectLst/>
                <a:uLnTx/>
                <a:uFillTx/>
                <a:latin typeface="Arial"/>
                <a:ea typeface="+mn-ea"/>
                <a:cs typeface="Arial"/>
              </a:rPr>
              <a:t> </a:t>
            </a:r>
            <a:r>
              <a:rPr kumimoji="0" lang="ru-RU" sz="1400" b="0" i="0" u="none" strike="noStrike" kern="0" cap="none" spc="0" normalizeH="0" baseline="0" noProof="0" dirty="0" smtClean="0">
                <a:ln>
                  <a:noFill/>
                </a:ln>
                <a:solidFill>
                  <a:srgbClr val="000000"/>
                </a:solidFill>
                <a:effectLst/>
                <a:uLnTx/>
                <a:uFillTx/>
                <a:latin typeface="Arial"/>
                <a:ea typeface="+mn-ea"/>
                <a:cs typeface="Arial"/>
              </a:rPr>
              <a:t>Закреплять умение выделять в слове первый и последний звук. Ход игры: Взрослый называет слово (или показывает картинку). Ребенок определяет первый звук и кладет фишку (черный кружок) на левое крылышко, затем определяет последний звук и кладет фишку на правое крылышко.</a:t>
            </a:r>
            <a:br>
              <a:rPr kumimoji="0" lang="ru-RU" sz="1400" b="0" i="0" u="none" strike="noStrike" kern="0" cap="none" spc="0" normalizeH="0" baseline="0" noProof="0" dirty="0" smtClean="0">
                <a:ln>
                  <a:noFill/>
                </a:ln>
                <a:solidFill>
                  <a:srgbClr val="000000"/>
                </a:solidFill>
                <a:effectLst/>
                <a:uLnTx/>
                <a:uFillTx/>
                <a:latin typeface="Arial"/>
                <a:ea typeface="+mn-ea"/>
                <a:cs typeface="Arial"/>
              </a:rPr>
            </a:br>
            <a:endParaRPr lang="ru-RU" sz="1400" i="0" u="none" dirty="0"/>
          </a:p>
        </p:txBody>
      </p:sp>
      <p:sp>
        <p:nvSpPr>
          <p:cNvPr id="4" name="Номер слайда 3"/>
          <p:cNvSpPr>
            <a:spLocks noGrp="1"/>
          </p:cNvSpPr>
          <p:nvPr>
            <p:ph type="sldNum" sz="quarter" idx="10"/>
          </p:nvPr>
        </p:nvSpPr>
        <p:spPr/>
        <p:txBody>
          <a:bodyPr/>
          <a:lstStyle/>
          <a:p>
            <a:fld id="{426190E5-5A2E-44D1-981C-5D28303828DD}" type="slidenum">
              <a:rPr lang="ru-RU" smtClean="0"/>
              <a:t>3</a:t>
            </a:fld>
            <a:endParaRPr lang="ru-RU"/>
          </a:p>
        </p:txBody>
      </p:sp>
    </p:spTree>
    <p:extLst>
      <p:ext uri="{BB962C8B-B14F-4D97-AF65-F5344CB8AC3E}">
        <p14:creationId xmlns:p14="http://schemas.microsoft.com/office/powerpoint/2010/main" val="3198713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0" cap="none" spc="0" normalizeH="0" baseline="0" noProof="0" dirty="0" smtClean="0">
                <a:ln>
                  <a:noFill/>
                </a:ln>
                <a:solidFill>
                  <a:srgbClr val="000000"/>
                </a:solidFill>
                <a:effectLst/>
                <a:uLnTx/>
                <a:uFillTx/>
                <a:latin typeface="Arial"/>
                <a:ea typeface="+mn-ea"/>
                <a:cs typeface="Arial"/>
              </a:rPr>
              <a:t>Игра «Подари картинки». Цель: Дифференциация звуков. Ход игры: На столе раскладываются картинки. Ребенок называет их и прикрепляет при помощи прищепок на одну из сторон «Волшебного сундучка» к соответствующей букве.</a:t>
            </a:r>
            <a:br>
              <a:rPr kumimoji="0" lang="ru-RU" sz="1400" b="0" i="0" u="none" strike="noStrike" kern="0" cap="none" spc="0" normalizeH="0" baseline="0" noProof="0" dirty="0" smtClean="0">
                <a:ln>
                  <a:noFill/>
                </a:ln>
                <a:solidFill>
                  <a:srgbClr val="000000"/>
                </a:solidFill>
                <a:effectLst/>
                <a:uLnTx/>
                <a:uFillTx/>
                <a:latin typeface="Arial"/>
                <a:ea typeface="+mn-ea"/>
                <a:cs typeface="Arial"/>
              </a:rPr>
            </a:br>
            <a:endParaRPr kumimoji="0" lang="ru-RU" sz="1400" b="0" i="0" u="none" strike="noStrike" kern="0" cap="none" spc="0" normalizeH="0" baseline="0" noProof="0" dirty="0" smtClean="0">
              <a:ln>
                <a:noFill/>
              </a:ln>
              <a:solidFill>
                <a:sysClr val="windowText" lastClr="000000"/>
              </a:solidFill>
              <a:effectLst/>
              <a:uLnTx/>
              <a:uFillTx/>
            </a:endParaRPr>
          </a:p>
          <a:p>
            <a:endParaRPr lang="ru-RU" sz="1400" dirty="0"/>
          </a:p>
        </p:txBody>
      </p:sp>
      <p:sp>
        <p:nvSpPr>
          <p:cNvPr id="4" name="Номер слайда 3"/>
          <p:cNvSpPr>
            <a:spLocks noGrp="1"/>
          </p:cNvSpPr>
          <p:nvPr>
            <p:ph type="sldNum" sz="quarter" idx="10"/>
          </p:nvPr>
        </p:nvSpPr>
        <p:spPr/>
        <p:txBody>
          <a:bodyPr/>
          <a:lstStyle/>
          <a:p>
            <a:fld id="{426190E5-5A2E-44D1-981C-5D28303828DD}" type="slidenum">
              <a:rPr lang="ru-RU" smtClean="0"/>
              <a:t>4</a:t>
            </a:fld>
            <a:endParaRPr lang="ru-RU"/>
          </a:p>
        </p:txBody>
      </p:sp>
    </p:spTree>
    <p:extLst>
      <p:ext uri="{BB962C8B-B14F-4D97-AF65-F5344CB8AC3E}">
        <p14:creationId xmlns:p14="http://schemas.microsoft.com/office/powerpoint/2010/main" val="2934743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400" b="0" i="0" u="none" dirty="0" smtClean="0">
                <a:latin typeface="Arial" pitchFamily="34" charset="0"/>
                <a:cs typeface="Arial" pitchFamily="34" charset="0"/>
              </a:rPr>
              <a:t>Игра «4 лишний». Цель: Автоматизация звуков, развитие мышления, внимания.</a:t>
            </a:r>
            <a:r>
              <a:rPr lang="ru-RU" sz="1400" b="0" i="0" u="none" baseline="0" dirty="0" smtClean="0">
                <a:latin typeface="Arial" pitchFamily="34" charset="0"/>
                <a:cs typeface="Arial" pitchFamily="34" charset="0"/>
              </a:rPr>
              <a:t> </a:t>
            </a:r>
            <a:r>
              <a:rPr lang="ru-RU" sz="1400" b="0" i="0" u="none" dirty="0" smtClean="0">
                <a:latin typeface="Arial" pitchFamily="34" charset="0"/>
                <a:cs typeface="Arial" pitchFamily="34" charset="0"/>
              </a:rPr>
              <a:t>Ход игры: «Посмотри, здесь 4 картинки. 3 из них подходят друг другу, у них есть что-то общее. А одна картинка не подходит ко всем остальным. Найди лишнюю картинку. Объясни свой выбор».</a:t>
            </a:r>
          </a:p>
          <a:p>
            <a:pPr algn="just"/>
            <a:endParaRPr lang="ru-RU" sz="1400" b="0" i="0" u="none" dirty="0"/>
          </a:p>
        </p:txBody>
      </p:sp>
      <p:sp>
        <p:nvSpPr>
          <p:cNvPr id="4" name="Номер слайда 3"/>
          <p:cNvSpPr>
            <a:spLocks noGrp="1"/>
          </p:cNvSpPr>
          <p:nvPr>
            <p:ph type="sldNum" sz="quarter" idx="10"/>
          </p:nvPr>
        </p:nvSpPr>
        <p:spPr/>
        <p:txBody>
          <a:bodyPr/>
          <a:lstStyle/>
          <a:p>
            <a:fld id="{426190E5-5A2E-44D1-981C-5D28303828DD}" type="slidenum">
              <a:rPr lang="ru-RU" smtClean="0"/>
              <a:t>5</a:t>
            </a:fld>
            <a:endParaRPr lang="ru-RU"/>
          </a:p>
        </p:txBody>
      </p:sp>
    </p:spTree>
    <p:extLst>
      <p:ext uri="{BB962C8B-B14F-4D97-AF65-F5344CB8AC3E}">
        <p14:creationId xmlns:p14="http://schemas.microsoft.com/office/powerpoint/2010/main" val="4261938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buNone/>
            </a:pPr>
            <a:r>
              <a:rPr lang="ru-RU" sz="1400" b="0" i="0" u="none" dirty="0" smtClean="0">
                <a:latin typeface="Arial" pitchFamily="34" charset="0"/>
                <a:cs typeface="Arial" pitchFamily="34" charset="0"/>
              </a:rPr>
              <a:t>Игра «Веселый поезд». Цель: Учить определять количество</a:t>
            </a:r>
            <a:r>
              <a:rPr lang="ru-RU" sz="1400" b="0" i="0" u="none" baseline="0" dirty="0" smtClean="0">
                <a:latin typeface="Arial" pitchFamily="34" charset="0"/>
                <a:cs typeface="Arial" pitchFamily="34" charset="0"/>
              </a:rPr>
              <a:t> </a:t>
            </a:r>
            <a:r>
              <a:rPr lang="ru-RU" sz="1400" b="0" i="0" u="none" dirty="0" smtClean="0">
                <a:latin typeface="Arial" pitchFamily="34" charset="0"/>
                <a:cs typeface="Arial" pitchFamily="34" charset="0"/>
              </a:rPr>
              <a:t>слогов в словах.</a:t>
            </a:r>
            <a:r>
              <a:rPr lang="ru-RU" sz="1400" b="0" i="0" u="none" baseline="0" dirty="0" smtClean="0">
                <a:latin typeface="Arial" pitchFamily="34" charset="0"/>
                <a:cs typeface="Arial" pitchFamily="34" charset="0"/>
              </a:rPr>
              <a:t> </a:t>
            </a:r>
            <a:r>
              <a:rPr lang="ru-RU" sz="1400" b="0" i="0" u="none" dirty="0" smtClean="0">
                <a:latin typeface="Arial" pitchFamily="34" charset="0"/>
                <a:cs typeface="Arial" pitchFamily="34" charset="0"/>
              </a:rPr>
              <a:t>Ход игры:</a:t>
            </a:r>
            <a:r>
              <a:rPr lang="ru-RU" sz="1400" b="0" i="0" u="none" baseline="0" dirty="0" smtClean="0">
                <a:latin typeface="Arial" pitchFamily="34" charset="0"/>
                <a:cs typeface="Arial" pitchFamily="34" charset="0"/>
              </a:rPr>
              <a:t> </a:t>
            </a:r>
            <a:r>
              <a:rPr lang="ru-RU" sz="1400" b="0" i="0" u="none" dirty="0" smtClean="0">
                <a:latin typeface="Arial" pitchFamily="34" charset="0"/>
                <a:cs typeface="Arial" pitchFamily="34" charset="0"/>
              </a:rPr>
              <a:t>На столе раскладываются картинки. «Помоги пассажирам отправиться в путешествие на веселом поезде. Назови каждого пассажира, выделяя звук. Прохлопай в ладоши количество слогов в каждом слове, и ты узнаешь, кто в каком вагоне поедет».</a:t>
            </a:r>
          </a:p>
          <a:p>
            <a:pPr algn="just"/>
            <a:endParaRPr lang="ru-RU" sz="1400" dirty="0"/>
          </a:p>
        </p:txBody>
      </p:sp>
      <p:sp>
        <p:nvSpPr>
          <p:cNvPr id="4" name="Номер слайда 3"/>
          <p:cNvSpPr>
            <a:spLocks noGrp="1"/>
          </p:cNvSpPr>
          <p:nvPr>
            <p:ph type="sldNum" sz="quarter" idx="10"/>
          </p:nvPr>
        </p:nvSpPr>
        <p:spPr/>
        <p:txBody>
          <a:bodyPr/>
          <a:lstStyle/>
          <a:p>
            <a:fld id="{426190E5-5A2E-44D1-981C-5D28303828DD}" type="slidenum">
              <a:rPr lang="ru-RU" smtClean="0"/>
              <a:t>6</a:t>
            </a:fld>
            <a:endParaRPr lang="ru-RU"/>
          </a:p>
        </p:txBody>
      </p:sp>
    </p:spTree>
    <p:extLst>
      <p:ext uri="{BB962C8B-B14F-4D97-AF65-F5344CB8AC3E}">
        <p14:creationId xmlns:p14="http://schemas.microsoft.com/office/powerpoint/2010/main" val="3253971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lvl="0" algn="just" fontAlgn="base">
              <a:spcBef>
                <a:spcPts val="0"/>
              </a:spcBef>
              <a:spcAft>
                <a:spcPct val="0"/>
              </a:spcAft>
              <a:buNone/>
            </a:pPr>
            <a:r>
              <a:rPr kumimoji="0" lang="ru-RU" sz="1400" b="0" i="0" u="none" strike="noStrike" kern="0" cap="none" spc="0" normalizeH="0" baseline="0" noProof="0" dirty="0" smtClean="0">
                <a:ln>
                  <a:noFill/>
                </a:ln>
                <a:solidFill>
                  <a:srgbClr val="000000"/>
                </a:solidFill>
                <a:effectLst/>
                <a:uLnTx/>
                <a:uFillTx/>
                <a:latin typeface="Arial"/>
                <a:ea typeface="+mn-ea"/>
                <a:cs typeface="Arial"/>
              </a:rPr>
              <a:t>Игра «Рассели картинки». Цель: Упражнять в нахождении места звука в</a:t>
            </a:r>
            <a:r>
              <a:rPr kumimoji="0" lang="ru-RU" sz="1400" b="0" i="0" u="none" strike="noStrike" kern="0" cap="none" spc="0" normalizeH="0" noProof="0" dirty="0" smtClean="0">
                <a:ln>
                  <a:noFill/>
                </a:ln>
                <a:solidFill>
                  <a:srgbClr val="000000"/>
                </a:solidFill>
                <a:effectLst/>
                <a:uLnTx/>
                <a:uFillTx/>
                <a:latin typeface="Arial"/>
                <a:ea typeface="+mn-ea"/>
                <a:cs typeface="Arial"/>
              </a:rPr>
              <a:t> </a:t>
            </a:r>
            <a:r>
              <a:rPr kumimoji="0" lang="ru-RU" sz="1400" b="0" i="0" u="none" strike="noStrike" kern="0" cap="none" spc="0" normalizeH="0" baseline="0" noProof="0" dirty="0" smtClean="0">
                <a:ln>
                  <a:noFill/>
                </a:ln>
                <a:solidFill>
                  <a:srgbClr val="000000"/>
                </a:solidFill>
                <a:effectLst/>
                <a:uLnTx/>
                <a:uFillTx/>
                <a:latin typeface="Arial"/>
                <a:ea typeface="+mn-ea"/>
                <a:cs typeface="Arial"/>
              </a:rPr>
              <a:t>слове. Ход игры: На столе раскладываются картинки. Дети называют картинки, выделяя звук. Если заданный звук слышится в начале слова, надо прикрепить фишку в первую клеточку первого вагона. Если звук слышится в середине слова, фишку надо поставить во вторую клеточку второго вагона. Если звук в конце слова – фишку ставят в третью клеточку третьего вагона.</a:t>
            </a:r>
          </a:p>
          <a:p>
            <a:endParaRPr lang="ru-RU" sz="1400" b="0" i="0" u="none" dirty="0"/>
          </a:p>
        </p:txBody>
      </p:sp>
      <p:sp>
        <p:nvSpPr>
          <p:cNvPr id="4" name="Номер слайда 3"/>
          <p:cNvSpPr>
            <a:spLocks noGrp="1"/>
          </p:cNvSpPr>
          <p:nvPr>
            <p:ph type="sldNum" sz="quarter" idx="10"/>
          </p:nvPr>
        </p:nvSpPr>
        <p:spPr/>
        <p:txBody>
          <a:bodyPr/>
          <a:lstStyle/>
          <a:p>
            <a:fld id="{426190E5-5A2E-44D1-981C-5D28303828DD}" type="slidenum">
              <a:rPr lang="ru-RU" smtClean="0"/>
              <a:t>7</a:t>
            </a:fld>
            <a:endParaRPr lang="ru-RU"/>
          </a:p>
        </p:txBody>
      </p:sp>
    </p:spTree>
    <p:extLst>
      <p:ext uri="{BB962C8B-B14F-4D97-AF65-F5344CB8AC3E}">
        <p14:creationId xmlns:p14="http://schemas.microsoft.com/office/powerpoint/2010/main" val="4202193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lvl="0" indent="-342900" algn="just" fontAlgn="base">
              <a:spcBef>
                <a:spcPts val="0"/>
              </a:spcBef>
              <a:spcAft>
                <a:spcPct val="0"/>
              </a:spcAft>
            </a:pPr>
            <a:r>
              <a:rPr lang="ru-RU" sz="1400" b="0" i="0" u="none" kern="0" dirty="0" smtClean="0">
                <a:solidFill>
                  <a:srgbClr val="000000"/>
                </a:solidFill>
                <a:latin typeface="Arial"/>
                <a:cs typeface="Arial"/>
              </a:rPr>
              <a:t>Игра «Что изменилось?». Цель: </a:t>
            </a:r>
            <a:r>
              <a:rPr kumimoji="0" lang="ru-RU" sz="1400" b="0" i="0" u="none" strike="noStrike" kern="0" cap="none" spc="0" normalizeH="0" baseline="0" noProof="0" dirty="0" smtClean="0">
                <a:ln>
                  <a:noFill/>
                </a:ln>
                <a:solidFill>
                  <a:srgbClr val="000000"/>
                </a:solidFill>
                <a:effectLst/>
                <a:uLnTx/>
                <a:uFillTx/>
                <a:latin typeface="Arial"/>
                <a:ea typeface="+mn-ea"/>
                <a:cs typeface="Arial"/>
              </a:rPr>
              <a:t>Автоматизация звуков, развитие памяти, внимания. </a:t>
            </a:r>
            <a:r>
              <a:rPr lang="ru-RU" sz="1400" b="0" i="0" u="none" kern="0" dirty="0" smtClean="0">
                <a:solidFill>
                  <a:srgbClr val="000000"/>
                </a:solidFill>
                <a:latin typeface="Arial"/>
                <a:cs typeface="Arial"/>
              </a:rPr>
              <a:t>Ход игры: </a:t>
            </a:r>
            <a:r>
              <a:rPr kumimoji="0" lang="ru-RU" sz="1400" b="0" i="0" u="none" strike="noStrike" kern="0" cap="none" spc="0" normalizeH="0" baseline="0" noProof="0" dirty="0" smtClean="0">
                <a:ln>
                  <a:noFill/>
                </a:ln>
                <a:solidFill>
                  <a:srgbClr val="000000"/>
                </a:solidFill>
                <a:effectLst/>
                <a:uLnTx/>
                <a:uFillTx/>
                <a:latin typeface="Arial"/>
                <a:ea typeface="+mn-ea"/>
                <a:cs typeface="Arial"/>
              </a:rPr>
              <a:t>На одной из сторон «Волшебного </a:t>
            </a:r>
            <a:r>
              <a:rPr kumimoji="0" lang="ru-RU" sz="1400" b="0" i="0" u="none" strike="noStrike" kern="0" cap="none" spc="0" normalizeH="0" baseline="0" noProof="0" dirty="0" err="1" smtClean="0">
                <a:ln>
                  <a:noFill/>
                </a:ln>
                <a:solidFill>
                  <a:srgbClr val="000000"/>
                </a:solidFill>
                <a:effectLst/>
                <a:uLnTx/>
                <a:uFillTx/>
                <a:latin typeface="Arial"/>
                <a:ea typeface="+mn-ea"/>
                <a:cs typeface="Arial"/>
              </a:rPr>
              <a:t>сундучка»прикрепляются</a:t>
            </a:r>
            <a:r>
              <a:rPr kumimoji="0" lang="ru-RU" sz="1400" b="0" i="0" u="none" strike="noStrike" kern="0" cap="none" spc="0" normalizeH="0" baseline="0" noProof="0" dirty="0" smtClean="0">
                <a:ln>
                  <a:noFill/>
                </a:ln>
                <a:solidFill>
                  <a:srgbClr val="000000"/>
                </a:solidFill>
                <a:effectLst/>
                <a:uLnTx/>
                <a:uFillTx/>
                <a:latin typeface="Arial"/>
                <a:ea typeface="+mn-ea"/>
                <a:cs typeface="Arial"/>
              </a:rPr>
              <a:t> картинки при помощи прищепок на автоматизируемый звук. Ребенок закрывает глаза. Логопед либо убирает одну из картинок, либо меняет местами рядом стоящие картинки. Ребенка просят сказать что изменилось.</a:t>
            </a:r>
          </a:p>
          <a:p>
            <a:endParaRPr lang="ru-RU" b="0" i="0" u="none" dirty="0"/>
          </a:p>
        </p:txBody>
      </p:sp>
      <p:sp>
        <p:nvSpPr>
          <p:cNvPr id="4" name="Номер слайда 3"/>
          <p:cNvSpPr>
            <a:spLocks noGrp="1"/>
          </p:cNvSpPr>
          <p:nvPr>
            <p:ph type="sldNum" sz="quarter" idx="10"/>
          </p:nvPr>
        </p:nvSpPr>
        <p:spPr/>
        <p:txBody>
          <a:bodyPr/>
          <a:lstStyle/>
          <a:p>
            <a:fld id="{426190E5-5A2E-44D1-981C-5D28303828DD}" type="slidenum">
              <a:rPr lang="ru-RU" smtClean="0"/>
              <a:t>8</a:t>
            </a:fld>
            <a:endParaRPr lang="ru-RU"/>
          </a:p>
        </p:txBody>
      </p:sp>
    </p:spTree>
    <p:extLst>
      <p:ext uri="{BB962C8B-B14F-4D97-AF65-F5344CB8AC3E}">
        <p14:creationId xmlns:p14="http://schemas.microsoft.com/office/powerpoint/2010/main" val="10247296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r>
              <a:rPr lang="ru-RU" sz="1400" dirty="0" smtClean="0"/>
              <a:t>Игры на развитие мелкой моторики: «Покорми поросенка»,</a:t>
            </a:r>
            <a:r>
              <a:rPr lang="ru-RU" sz="1400" baseline="0" dirty="0" smtClean="0"/>
              <a:t> «Покорми колобка </a:t>
            </a:r>
            <a:r>
              <a:rPr lang="ru-RU" sz="1400" baseline="0" dirty="0" err="1" smtClean="0"/>
              <a:t>витаминками</a:t>
            </a:r>
            <a:r>
              <a:rPr lang="ru-RU" sz="1400" baseline="0" dirty="0" smtClean="0"/>
              <a:t>», «Шнуровка», «Игры с прищепками», «</a:t>
            </a:r>
            <a:r>
              <a:rPr lang="ru-RU" sz="1400" baseline="0" dirty="0" err="1" smtClean="0"/>
              <a:t>Геометрика</a:t>
            </a:r>
            <a:r>
              <a:rPr lang="ru-RU" sz="1400" baseline="0" dirty="0" smtClean="0"/>
              <a:t>», рисование пальчиком </a:t>
            </a:r>
            <a:r>
              <a:rPr lang="ru-RU" sz="1400" baseline="0" smtClean="0"/>
              <a:t>на манке.</a:t>
            </a:r>
            <a:endParaRPr lang="ru-RU" sz="1400" dirty="0"/>
          </a:p>
        </p:txBody>
      </p:sp>
      <p:sp>
        <p:nvSpPr>
          <p:cNvPr id="4" name="Номер слайда 3"/>
          <p:cNvSpPr>
            <a:spLocks noGrp="1"/>
          </p:cNvSpPr>
          <p:nvPr>
            <p:ph type="sldNum" sz="quarter" idx="10"/>
          </p:nvPr>
        </p:nvSpPr>
        <p:spPr/>
        <p:txBody>
          <a:bodyPr/>
          <a:lstStyle/>
          <a:p>
            <a:fld id="{426190E5-5A2E-44D1-981C-5D28303828DD}" type="slidenum">
              <a:rPr lang="ru-RU" smtClean="0"/>
              <a:t>9</a:t>
            </a:fld>
            <a:endParaRPr lang="ru-RU"/>
          </a:p>
        </p:txBody>
      </p:sp>
    </p:spTree>
    <p:extLst>
      <p:ext uri="{BB962C8B-B14F-4D97-AF65-F5344CB8AC3E}">
        <p14:creationId xmlns:p14="http://schemas.microsoft.com/office/powerpoint/2010/main" val="3260920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10BFCA4-1A97-442F-8AA5-5A8B424068CB}" type="datetimeFigureOut">
              <a:rPr lang="ru-RU" smtClean="0"/>
              <a:t>08.11.2015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0CCF21E-D9D0-404E-95E5-8A6DB9C555AC}" type="slidenum">
              <a:rPr lang="ru-RU" smtClean="0"/>
              <a:t>‹#›</a:t>
            </a:fld>
            <a:endParaRPr lang="ru-RU"/>
          </a:p>
        </p:txBody>
      </p:sp>
    </p:spTree>
    <p:extLst>
      <p:ext uri="{BB962C8B-B14F-4D97-AF65-F5344CB8AC3E}">
        <p14:creationId xmlns:p14="http://schemas.microsoft.com/office/powerpoint/2010/main" val="3230154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10BFCA4-1A97-442F-8AA5-5A8B424068CB}" type="datetimeFigureOut">
              <a:rPr lang="ru-RU" smtClean="0"/>
              <a:t>08.11.2015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0CCF21E-D9D0-404E-95E5-8A6DB9C555AC}" type="slidenum">
              <a:rPr lang="ru-RU" smtClean="0"/>
              <a:t>‹#›</a:t>
            </a:fld>
            <a:endParaRPr lang="ru-RU"/>
          </a:p>
        </p:txBody>
      </p:sp>
    </p:spTree>
    <p:extLst>
      <p:ext uri="{BB962C8B-B14F-4D97-AF65-F5344CB8AC3E}">
        <p14:creationId xmlns:p14="http://schemas.microsoft.com/office/powerpoint/2010/main" val="1031426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10BFCA4-1A97-442F-8AA5-5A8B424068CB}" type="datetimeFigureOut">
              <a:rPr lang="ru-RU" smtClean="0"/>
              <a:t>08.11.2015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0CCF21E-D9D0-404E-95E5-8A6DB9C555AC}" type="slidenum">
              <a:rPr lang="ru-RU" smtClean="0"/>
              <a:t>‹#›</a:t>
            </a:fld>
            <a:endParaRPr lang="ru-RU"/>
          </a:p>
        </p:txBody>
      </p:sp>
    </p:spTree>
    <p:extLst>
      <p:ext uri="{BB962C8B-B14F-4D97-AF65-F5344CB8AC3E}">
        <p14:creationId xmlns:p14="http://schemas.microsoft.com/office/powerpoint/2010/main" val="1762481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10BFCA4-1A97-442F-8AA5-5A8B424068CB}" type="datetimeFigureOut">
              <a:rPr lang="ru-RU" smtClean="0"/>
              <a:t>08.11.2015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0CCF21E-D9D0-404E-95E5-8A6DB9C555AC}" type="slidenum">
              <a:rPr lang="ru-RU" smtClean="0"/>
              <a:t>‹#›</a:t>
            </a:fld>
            <a:endParaRPr lang="ru-RU"/>
          </a:p>
        </p:txBody>
      </p:sp>
    </p:spTree>
    <p:extLst>
      <p:ext uri="{BB962C8B-B14F-4D97-AF65-F5344CB8AC3E}">
        <p14:creationId xmlns:p14="http://schemas.microsoft.com/office/powerpoint/2010/main" val="2176320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10BFCA4-1A97-442F-8AA5-5A8B424068CB}" type="datetimeFigureOut">
              <a:rPr lang="ru-RU" smtClean="0"/>
              <a:t>08.11.2015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0CCF21E-D9D0-404E-95E5-8A6DB9C555AC}" type="slidenum">
              <a:rPr lang="ru-RU" smtClean="0"/>
              <a:t>‹#›</a:t>
            </a:fld>
            <a:endParaRPr lang="ru-RU"/>
          </a:p>
        </p:txBody>
      </p:sp>
    </p:spTree>
    <p:extLst>
      <p:ext uri="{BB962C8B-B14F-4D97-AF65-F5344CB8AC3E}">
        <p14:creationId xmlns:p14="http://schemas.microsoft.com/office/powerpoint/2010/main" val="3955294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10BFCA4-1A97-442F-8AA5-5A8B424068CB}" type="datetimeFigureOut">
              <a:rPr lang="ru-RU" smtClean="0"/>
              <a:t>08.11.2015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0CCF21E-D9D0-404E-95E5-8A6DB9C555AC}" type="slidenum">
              <a:rPr lang="ru-RU" smtClean="0"/>
              <a:t>‹#›</a:t>
            </a:fld>
            <a:endParaRPr lang="ru-RU"/>
          </a:p>
        </p:txBody>
      </p:sp>
    </p:spTree>
    <p:extLst>
      <p:ext uri="{BB962C8B-B14F-4D97-AF65-F5344CB8AC3E}">
        <p14:creationId xmlns:p14="http://schemas.microsoft.com/office/powerpoint/2010/main" val="1076566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10BFCA4-1A97-442F-8AA5-5A8B424068CB}" type="datetimeFigureOut">
              <a:rPr lang="ru-RU" smtClean="0"/>
              <a:t>08.11.2015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0CCF21E-D9D0-404E-95E5-8A6DB9C555AC}" type="slidenum">
              <a:rPr lang="ru-RU" smtClean="0"/>
              <a:t>‹#›</a:t>
            </a:fld>
            <a:endParaRPr lang="ru-RU"/>
          </a:p>
        </p:txBody>
      </p:sp>
    </p:spTree>
    <p:extLst>
      <p:ext uri="{BB962C8B-B14F-4D97-AF65-F5344CB8AC3E}">
        <p14:creationId xmlns:p14="http://schemas.microsoft.com/office/powerpoint/2010/main" val="2108218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10BFCA4-1A97-442F-8AA5-5A8B424068CB}" type="datetimeFigureOut">
              <a:rPr lang="ru-RU" smtClean="0"/>
              <a:t>08.11.2015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0CCF21E-D9D0-404E-95E5-8A6DB9C555AC}" type="slidenum">
              <a:rPr lang="ru-RU" smtClean="0"/>
              <a:t>‹#›</a:t>
            </a:fld>
            <a:endParaRPr lang="ru-RU"/>
          </a:p>
        </p:txBody>
      </p:sp>
    </p:spTree>
    <p:extLst>
      <p:ext uri="{BB962C8B-B14F-4D97-AF65-F5344CB8AC3E}">
        <p14:creationId xmlns:p14="http://schemas.microsoft.com/office/powerpoint/2010/main" val="3723788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10BFCA4-1A97-442F-8AA5-5A8B424068CB}" type="datetimeFigureOut">
              <a:rPr lang="ru-RU" smtClean="0"/>
              <a:t>08.11.2015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0CCF21E-D9D0-404E-95E5-8A6DB9C555AC}" type="slidenum">
              <a:rPr lang="ru-RU" smtClean="0"/>
              <a:t>‹#›</a:t>
            </a:fld>
            <a:endParaRPr lang="ru-RU"/>
          </a:p>
        </p:txBody>
      </p:sp>
    </p:spTree>
    <p:extLst>
      <p:ext uri="{BB962C8B-B14F-4D97-AF65-F5344CB8AC3E}">
        <p14:creationId xmlns:p14="http://schemas.microsoft.com/office/powerpoint/2010/main" val="2117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10BFCA4-1A97-442F-8AA5-5A8B424068CB}" type="datetimeFigureOut">
              <a:rPr lang="ru-RU" smtClean="0"/>
              <a:t>08.11.2015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0CCF21E-D9D0-404E-95E5-8A6DB9C555AC}" type="slidenum">
              <a:rPr lang="ru-RU" smtClean="0"/>
              <a:t>‹#›</a:t>
            </a:fld>
            <a:endParaRPr lang="ru-RU"/>
          </a:p>
        </p:txBody>
      </p:sp>
    </p:spTree>
    <p:extLst>
      <p:ext uri="{BB962C8B-B14F-4D97-AF65-F5344CB8AC3E}">
        <p14:creationId xmlns:p14="http://schemas.microsoft.com/office/powerpoint/2010/main" val="95758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10BFCA4-1A97-442F-8AA5-5A8B424068CB}" type="datetimeFigureOut">
              <a:rPr lang="ru-RU" smtClean="0"/>
              <a:t>08.11.2015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0CCF21E-D9D0-404E-95E5-8A6DB9C555AC}" type="slidenum">
              <a:rPr lang="ru-RU" smtClean="0"/>
              <a:t>‹#›</a:t>
            </a:fld>
            <a:endParaRPr lang="ru-RU"/>
          </a:p>
        </p:txBody>
      </p:sp>
    </p:spTree>
    <p:extLst>
      <p:ext uri="{BB962C8B-B14F-4D97-AF65-F5344CB8AC3E}">
        <p14:creationId xmlns:p14="http://schemas.microsoft.com/office/powerpoint/2010/main" val="2381208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0BFCA4-1A97-442F-8AA5-5A8B424068CB}" type="datetimeFigureOut">
              <a:rPr lang="ru-RU" smtClean="0"/>
              <a:t>08.11.2015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CCF21E-D9D0-404E-95E5-8A6DB9C555AC}" type="slidenum">
              <a:rPr lang="ru-RU" smtClean="0"/>
              <a:t>‹#›</a:t>
            </a:fld>
            <a:endParaRPr lang="ru-RU"/>
          </a:p>
        </p:txBody>
      </p:sp>
    </p:spTree>
    <p:extLst>
      <p:ext uri="{BB962C8B-B14F-4D97-AF65-F5344CB8AC3E}">
        <p14:creationId xmlns:p14="http://schemas.microsoft.com/office/powerpoint/2010/main" val="9120225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22" y="1"/>
            <a:ext cx="9192153" cy="6894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Скругленный прямоугольник 3"/>
          <p:cNvSpPr/>
          <p:nvPr/>
        </p:nvSpPr>
        <p:spPr>
          <a:xfrm>
            <a:off x="611560" y="4293096"/>
            <a:ext cx="6336704" cy="1656184"/>
          </a:xfrm>
          <a:prstGeom prst="round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одзаголовок 2"/>
          <p:cNvSpPr>
            <a:spLocks noGrp="1"/>
          </p:cNvSpPr>
          <p:nvPr>
            <p:ph type="subTitle" idx="1"/>
          </p:nvPr>
        </p:nvSpPr>
        <p:spPr>
          <a:xfrm>
            <a:off x="539552" y="4437112"/>
            <a:ext cx="6336704" cy="1656184"/>
          </a:xfrm>
        </p:spPr>
        <p:txBody>
          <a:bodyPr>
            <a:noAutofit/>
          </a:bodyPr>
          <a:lstStyle/>
          <a:p>
            <a:r>
              <a:rPr lang="ru-RU" b="1" kern="0" dirty="0">
                <a:solidFill>
                  <a:schemeClr val="accent2">
                    <a:lumMod val="75000"/>
                  </a:schemeClr>
                </a:solidFill>
                <a:latin typeface="Cambria" pitchFamily="18" charset="0"/>
                <a:ea typeface="Times New Roman" pitchFamily="18" charset="0"/>
                <a:cs typeface="Times New Roman" pitchFamily="18" charset="0"/>
              </a:rPr>
              <a:t>Игровое обучающее пособие</a:t>
            </a:r>
            <a:r>
              <a:rPr lang="ru-RU" sz="3600" b="1" kern="0" dirty="0">
                <a:solidFill>
                  <a:schemeClr val="accent2">
                    <a:lumMod val="75000"/>
                  </a:schemeClr>
                </a:solidFill>
                <a:latin typeface="Cambria" pitchFamily="18" charset="0"/>
                <a:ea typeface="Times New Roman" pitchFamily="18" charset="0"/>
                <a:cs typeface="Times New Roman" pitchFamily="18" charset="0"/>
              </a:rPr>
              <a:t/>
            </a:r>
            <a:br>
              <a:rPr lang="ru-RU" sz="3600" b="1" kern="0" dirty="0">
                <a:solidFill>
                  <a:schemeClr val="accent2">
                    <a:lumMod val="75000"/>
                  </a:schemeClr>
                </a:solidFill>
                <a:latin typeface="Cambria" pitchFamily="18" charset="0"/>
                <a:ea typeface="Times New Roman" pitchFamily="18" charset="0"/>
                <a:cs typeface="Times New Roman" pitchFamily="18" charset="0"/>
              </a:rPr>
            </a:br>
            <a:r>
              <a:rPr lang="ru-RU" sz="3600" b="1" kern="0" dirty="0">
                <a:solidFill>
                  <a:schemeClr val="accent2">
                    <a:lumMod val="75000"/>
                  </a:schemeClr>
                </a:solidFill>
                <a:latin typeface="Cambria" pitchFamily="18" charset="0"/>
                <a:ea typeface="Times New Roman" pitchFamily="18" charset="0"/>
                <a:cs typeface="Times New Roman" pitchFamily="18" charset="0"/>
              </a:rPr>
              <a:t>«ВОЛШЕБНЫЙ  СУНДУЧОК»</a:t>
            </a:r>
            <a:endParaRPr lang="ru-RU" sz="3600" dirty="0">
              <a:solidFill>
                <a:schemeClr val="accent2">
                  <a:lumMod val="75000"/>
                </a:schemeClr>
              </a:solidFill>
            </a:endParaRPr>
          </a:p>
        </p:txBody>
      </p:sp>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332655"/>
            <a:ext cx="1858784" cy="371829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2433886" y="548679"/>
            <a:ext cx="5522490" cy="3238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9752" y="476670"/>
            <a:ext cx="5760640" cy="3384378"/>
          </a:xfrm>
          <a:prstGeom prst="rect">
            <a:avLst/>
          </a:prstGeom>
          <a:solidFill>
            <a:schemeClr val="accent6">
              <a:lumMod val="40000"/>
              <a:lumOff val="60000"/>
            </a:schemeClr>
          </a:solidFill>
          <a:ln w="38100">
            <a:solidFill>
              <a:schemeClr val="accent6">
                <a:lumMod val="50000"/>
              </a:schemeClr>
            </a:solidFill>
          </a:ln>
          <a:effectLs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46111" y="4050951"/>
            <a:ext cx="2226620" cy="214047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97550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lstStyle/>
          <a:p>
            <a:endParaRPr lang="ru-RU" dirty="0"/>
          </a:p>
        </p:txBody>
      </p:sp>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48" y="1756445"/>
            <a:ext cx="6336704"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42807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179512" y="274638"/>
            <a:ext cx="8784976" cy="1143000"/>
          </a:xfrm>
        </p:spPr>
        <p:txBody>
          <a:bodyPr>
            <a:normAutofit fontScale="90000"/>
          </a:bodyPr>
          <a:lstStyle/>
          <a:p>
            <a:r>
              <a:rPr kumimoji="0" lang="ru-RU" sz="2400" b="1" i="1" u="none" strike="noStrike" kern="0" cap="none" spc="0" normalizeH="0" baseline="0" noProof="0" dirty="0" smtClean="0">
                <a:ln>
                  <a:noFill/>
                </a:ln>
                <a:solidFill>
                  <a:srgbClr val="000000"/>
                </a:solidFill>
                <a:effectLst/>
                <a:uLnTx/>
                <a:uFillTx/>
                <a:latin typeface="Arial"/>
                <a:ea typeface="+mj-ea"/>
                <a:cs typeface="Arial"/>
              </a:rPr>
              <a:t/>
            </a:r>
            <a:br>
              <a:rPr kumimoji="0" lang="ru-RU" sz="2400" b="1" i="1" u="none" strike="noStrike" kern="0" cap="none" spc="0" normalizeH="0" baseline="0" noProof="0" dirty="0" smtClean="0">
                <a:ln>
                  <a:noFill/>
                </a:ln>
                <a:solidFill>
                  <a:srgbClr val="000000"/>
                </a:solidFill>
                <a:effectLst/>
                <a:uLnTx/>
                <a:uFillTx/>
                <a:latin typeface="Arial"/>
                <a:ea typeface="+mj-ea"/>
                <a:cs typeface="Arial"/>
              </a:rPr>
            </a:br>
            <a:r>
              <a:rPr kumimoji="0" lang="ru-RU" b="1" i="1" u="none" strike="noStrike" kern="0" cap="none" spc="0" normalizeH="0" baseline="0" noProof="0" dirty="0" smtClean="0">
                <a:ln>
                  <a:noFill/>
                </a:ln>
                <a:solidFill>
                  <a:schemeClr val="accent6">
                    <a:lumMod val="50000"/>
                  </a:schemeClr>
                </a:solidFill>
                <a:effectLst/>
                <a:uLnTx/>
                <a:uFillTx/>
                <a:ea typeface="+mj-ea"/>
                <a:cs typeface="Arial"/>
              </a:rPr>
              <a:t>Цель пособия</a:t>
            </a:r>
            <a:r>
              <a:rPr kumimoji="0" lang="ru-RU" b="0" i="1" u="none" strike="noStrike" kern="0" cap="none" spc="0" normalizeH="0" baseline="0" noProof="0" dirty="0" smtClean="0">
                <a:ln>
                  <a:noFill/>
                </a:ln>
                <a:solidFill>
                  <a:schemeClr val="accent6">
                    <a:lumMod val="50000"/>
                  </a:schemeClr>
                </a:solidFill>
                <a:effectLst/>
                <a:uLnTx/>
                <a:uFillTx/>
                <a:ea typeface="+mj-ea"/>
                <a:cs typeface="Arial"/>
              </a:rPr>
              <a:t>:</a:t>
            </a:r>
            <a:r>
              <a:rPr kumimoji="0" lang="ru-RU" b="0" i="1" u="none" strike="noStrike" kern="0" cap="none" spc="0" normalizeH="0" baseline="0" noProof="0" dirty="0" smtClean="0">
                <a:ln>
                  <a:noFill/>
                </a:ln>
                <a:solidFill>
                  <a:schemeClr val="accent6">
                    <a:lumMod val="50000"/>
                  </a:schemeClr>
                </a:solidFill>
                <a:effectLst/>
                <a:uLnTx/>
                <a:uFillTx/>
                <a:latin typeface="Arial"/>
                <a:ea typeface="+mj-ea"/>
                <a:cs typeface="Arial"/>
              </a:rPr>
              <a:t/>
            </a:r>
            <a:br>
              <a:rPr kumimoji="0" lang="ru-RU" b="0" i="1" u="none" strike="noStrike" kern="0" cap="none" spc="0" normalizeH="0" baseline="0" noProof="0" dirty="0" smtClean="0">
                <a:ln>
                  <a:noFill/>
                </a:ln>
                <a:solidFill>
                  <a:schemeClr val="accent6">
                    <a:lumMod val="50000"/>
                  </a:schemeClr>
                </a:solidFill>
                <a:effectLst/>
                <a:uLnTx/>
                <a:uFillTx/>
                <a:latin typeface="Arial"/>
                <a:ea typeface="+mj-ea"/>
                <a:cs typeface="Arial"/>
              </a:rPr>
            </a:br>
            <a:r>
              <a:rPr kumimoji="0" lang="ru-RU" sz="2400" b="0" i="1" u="none" strike="noStrike" kern="0" cap="none" spc="0" normalizeH="0" baseline="0" noProof="0" dirty="0" smtClean="0">
                <a:ln>
                  <a:noFill/>
                </a:ln>
                <a:effectLst/>
                <a:uLnTx/>
                <a:uFillTx/>
                <a:latin typeface="Arial"/>
                <a:ea typeface="+mj-ea"/>
                <a:cs typeface="Arial"/>
              </a:rPr>
              <a:t>Автоматизация и дифференциация различных групп звуков. Развитие фонематических процессов</a:t>
            </a:r>
            <a:r>
              <a:rPr lang="ru-RU" sz="2400" kern="0" noProof="0" dirty="0">
                <a:latin typeface="Arial"/>
                <a:cs typeface="Arial"/>
              </a:rPr>
              <a:t>.</a:t>
            </a:r>
            <a:r>
              <a:rPr kumimoji="0" lang="ru-RU" sz="2400" b="0" i="0" u="none" strike="noStrike" kern="0" cap="none" spc="0" normalizeH="0" baseline="0" noProof="0" dirty="0" smtClean="0">
                <a:ln>
                  <a:noFill/>
                </a:ln>
                <a:effectLst/>
                <a:uLnTx/>
                <a:uFillTx/>
                <a:latin typeface="Arial"/>
                <a:ea typeface="+mj-ea"/>
                <a:cs typeface="Arial"/>
              </a:rPr>
              <a:t/>
            </a:r>
            <a:br>
              <a:rPr kumimoji="0" lang="ru-RU" sz="2400" b="0" i="0" u="none" strike="noStrike" kern="0" cap="none" spc="0" normalizeH="0" baseline="0" noProof="0" dirty="0" smtClean="0">
                <a:ln>
                  <a:noFill/>
                </a:ln>
                <a:effectLst/>
                <a:uLnTx/>
                <a:uFillTx/>
                <a:latin typeface="Arial"/>
                <a:ea typeface="+mj-ea"/>
                <a:cs typeface="Arial"/>
              </a:rPr>
            </a:br>
            <a:r>
              <a:rPr kumimoji="0" lang="ru-RU" sz="2400" b="0" i="1" u="none" strike="noStrike" kern="0" cap="none" spc="0" normalizeH="0" baseline="0" noProof="0" dirty="0" smtClean="0">
                <a:ln>
                  <a:noFill/>
                </a:ln>
                <a:effectLst/>
                <a:uLnTx/>
                <a:uFillTx/>
                <a:latin typeface="Arial"/>
                <a:cs typeface="Arial"/>
              </a:rPr>
              <a:t>Развитие мелкой моторики.</a:t>
            </a:r>
            <a:endParaRPr lang="ru-RU" dirty="0"/>
          </a:p>
        </p:txBody>
      </p:sp>
      <p:sp>
        <p:nvSpPr>
          <p:cNvPr id="5" name="Прямоугольник 4"/>
          <p:cNvSpPr/>
          <p:nvPr/>
        </p:nvSpPr>
        <p:spPr>
          <a:xfrm>
            <a:off x="683568" y="1843951"/>
            <a:ext cx="7920880" cy="3785652"/>
          </a:xfrm>
          <a:prstGeom prst="rect">
            <a:avLst/>
          </a:prstGeom>
        </p:spPr>
        <p:txBody>
          <a:bodyPr wrap="square">
            <a:spAutoFit/>
          </a:bodyPr>
          <a:lstStyle/>
          <a:p>
            <a:pPr algn="just">
              <a:buNone/>
            </a:pPr>
            <a:endParaRPr lang="ru-RU" sz="2400" b="1" dirty="0" smtClean="0"/>
          </a:p>
          <a:p>
            <a:pPr algn="just">
              <a:buNone/>
            </a:pPr>
            <a:r>
              <a:rPr lang="ru-RU" sz="2400" b="1" dirty="0" smtClean="0">
                <a:solidFill>
                  <a:schemeClr val="accent6">
                    <a:lumMod val="50000"/>
                  </a:schemeClr>
                </a:solidFill>
              </a:rPr>
              <a:t>Содержание</a:t>
            </a:r>
            <a:r>
              <a:rPr lang="ru-RU" sz="2400" dirty="0" smtClean="0">
                <a:solidFill>
                  <a:schemeClr val="accent6">
                    <a:lumMod val="50000"/>
                  </a:schemeClr>
                </a:solidFill>
              </a:rPr>
              <a:t> </a:t>
            </a:r>
            <a:r>
              <a:rPr lang="ru-RU" sz="2400" dirty="0" smtClean="0"/>
              <a:t>- игры на автоматизацию, дифференциацию звуков, развитие фонематических процессов, мелкой моторики у дошкольников с речевыми нарушениями:</a:t>
            </a:r>
          </a:p>
          <a:p>
            <a:pPr marL="457200" indent="-457200">
              <a:buFont typeface="+mj-lt"/>
              <a:buAutoNum type="arabicPeriod"/>
            </a:pPr>
            <a:r>
              <a:rPr lang="ru-RU" sz="2400" b="1" i="1" dirty="0" smtClean="0">
                <a:solidFill>
                  <a:schemeClr val="accent6">
                    <a:lumMod val="50000"/>
                  </a:schemeClr>
                </a:solidFill>
              </a:rPr>
              <a:t>«Божья коровка»,                   1. «Покорми поросенка»,</a:t>
            </a:r>
          </a:p>
          <a:p>
            <a:pPr marL="457200" indent="-457200">
              <a:buFont typeface="+mj-lt"/>
              <a:buAutoNum type="arabicPeriod"/>
            </a:pPr>
            <a:r>
              <a:rPr lang="ru-RU" sz="2400" b="1" i="1" dirty="0" smtClean="0">
                <a:solidFill>
                  <a:schemeClr val="accent6">
                    <a:lumMod val="50000"/>
                  </a:schemeClr>
                </a:solidFill>
              </a:rPr>
              <a:t>«Подари картинки»,             2.  «Покорми колобка»,</a:t>
            </a:r>
          </a:p>
          <a:p>
            <a:pPr marL="457200" indent="-457200">
              <a:buFont typeface="+mj-lt"/>
              <a:buAutoNum type="arabicPeriod"/>
            </a:pPr>
            <a:r>
              <a:rPr lang="ru-RU" sz="2400" b="1" i="1" dirty="0" smtClean="0">
                <a:solidFill>
                  <a:schemeClr val="accent6">
                    <a:lumMod val="50000"/>
                  </a:schemeClr>
                </a:solidFill>
              </a:rPr>
              <a:t>«4 лишний»,                              3. «Шнуровка»,</a:t>
            </a:r>
          </a:p>
          <a:p>
            <a:pPr marL="457200" indent="-457200">
              <a:buFont typeface="+mj-lt"/>
              <a:buAutoNum type="arabicPeriod"/>
            </a:pPr>
            <a:r>
              <a:rPr lang="ru-RU" sz="2400" b="1" i="1" dirty="0" smtClean="0">
                <a:solidFill>
                  <a:schemeClr val="accent6">
                    <a:lumMod val="50000"/>
                  </a:schemeClr>
                </a:solidFill>
              </a:rPr>
              <a:t>«Веселый поезд»,                    4. «Игры с прищепками»,</a:t>
            </a:r>
          </a:p>
          <a:p>
            <a:pPr marL="457200" indent="-457200">
              <a:buFont typeface="+mj-lt"/>
              <a:buAutoNum type="arabicPeriod"/>
            </a:pPr>
            <a:r>
              <a:rPr lang="ru-RU" sz="2400" b="1" i="1" dirty="0" smtClean="0">
                <a:solidFill>
                  <a:schemeClr val="accent6">
                    <a:lumMod val="50000"/>
                  </a:schemeClr>
                </a:solidFill>
              </a:rPr>
              <a:t> «Рассели картинки»,            5. «</a:t>
            </a:r>
            <a:r>
              <a:rPr lang="ru-RU" sz="2400" b="1" i="1" dirty="0" err="1" smtClean="0">
                <a:solidFill>
                  <a:schemeClr val="accent6">
                    <a:lumMod val="50000"/>
                  </a:schemeClr>
                </a:solidFill>
              </a:rPr>
              <a:t>Геометрика</a:t>
            </a:r>
            <a:r>
              <a:rPr lang="ru-RU" sz="2400" b="1" i="1" dirty="0" smtClean="0">
                <a:solidFill>
                  <a:schemeClr val="accent6">
                    <a:lumMod val="50000"/>
                  </a:schemeClr>
                </a:solidFill>
              </a:rPr>
              <a:t>»,</a:t>
            </a:r>
            <a:endParaRPr lang="ru-RU" sz="2400" b="1" i="1" dirty="0" smtClean="0">
              <a:solidFill>
                <a:schemeClr val="accent6">
                  <a:lumMod val="50000"/>
                </a:schemeClr>
              </a:solidFill>
            </a:endParaRPr>
          </a:p>
          <a:p>
            <a:pPr marL="457200" indent="-457200">
              <a:buFont typeface="+mj-lt"/>
              <a:buAutoNum type="arabicPeriod"/>
            </a:pPr>
            <a:r>
              <a:rPr lang="ru-RU" sz="2400" b="1" i="1" dirty="0" smtClean="0">
                <a:solidFill>
                  <a:schemeClr val="accent6">
                    <a:lumMod val="50000"/>
                  </a:schemeClr>
                </a:solidFill>
              </a:rPr>
              <a:t> «Что изменилось?». </a:t>
            </a:r>
            <a:r>
              <a:rPr lang="ru-RU" sz="2400" b="1" i="1" dirty="0" smtClean="0">
                <a:solidFill>
                  <a:schemeClr val="accent6">
                    <a:lumMod val="50000"/>
                  </a:schemeClr>
                </a:solidFill>
              </a:rPr>
              <a:t>            6. Рисование манкой.</a:t>
            </a:r>
            <a:endParaRPr lang="ru-RU" sz="2400" dirty="0" smtClean="0">
              <a:solidFill>
                <a:schemeClr val="accent6">
                  <a:lumMod val="50000"/>
                </a:schemeClr>
              </a:solidFill>
            </a:endParaRPr>
          </a:p>
        </p:txBody>
      </p:sp>
    </p:spTree>
    <p:extLst>
      <p:ext uri="{BB962C8B-B14F-4D97-AF65-F5344CB8AC3E}">
        <p14:creationId xmlns:p14="http://schemas.microsoft.com/office/powerpoint/2010/main" val="8147443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13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normAutofit fontScale="90000"/>
          </a:bodyPr>
          <a:lstStyle/>
          <a:p>
            <a:r>
              <a:rPr lang="ru-RU" b="1" i="1" dirty="0" smtClean="0"/>
              <a:t/>
            </a:r>
            <a:br>
              <a:rPr lang="ru-RU" b="1" i="1" dirty="0" smtClean="0"/>
            </a:br>
            <a:r>
              <a:rPr lang="ru-RU" b="1" i="1" dirty="0" smtClean="0"/>
              <a:t>Игра «Божья коровка»</a:t>
            </a:r>
            <a:r>
              <a:rPr lang="ru-RU" dirty="0" smtClean="0"/>
              <a:t/>
            </a:r>
            <a:br>
              <a:rPr lang="ru-RU" dirty="0" smtClean="0"/>
            </a:br>
            <a:endParaRPr lang="ru-RU" dirty="0"/>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7" y="1916832"/>
            <a:ext cx="3496393" cy="3312368"/>
          </a:xfrm>
          <a:prstGeom prst="rect">
            <a:avLst/>
          </a:prstGeom>
          <a:ln w="190500" cap="sq">
            <a:solidFill>
              <a:schemeClr val="accent6">
                <a:lumMod val="60000"/>
                <a:lumOff val="40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611560" y="1428453"/>
            <a:ext cx="4536504" cy="5955476"/>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ru-RU" sz="1800" b="1" i="1" u="sng" strike="noStrike" kern="0" cap="none" spc="0" normalizeH="0" baseline="0" noProof="0" dirty="0" smtClean="0">
                <a:ln>
                  <a:noFill/>
                </a:ln>
                <a:solidFill>
                  <a:srgbClr val="000000"/>
                </a:solidFill>
                <a:effectLst/>
                <a:uLnTx/>
                <a:uFillTx/>
                <a:latin typeface="Arial"/>
                <a:ea typeface="+mj-ea"/>
                <a:cs typeface="Arial"/>
              </a:rPr>
              <a:t>Цель:</a:t>
            </a:r>
            <a:br>
              <a:rPr kumimoji="0" lang="ru-RU" sz="1800" b="1" i="1" u="sng" strike="noStrike" kern="0" cap="none" spc="0" normalizeH="0" baseline="0" noProof="0" dirty="0" smtClean="0">
                <a:ln>
                  <a:noFill/>
                </a:ln>
                <a:solidFill>
                  <a:srgbClr val="000000"/>
                </a:solidFill>
                <a:effectLst/>
                <a:uLnTx/>
                <a:uFillTx/>
                <a:latin typeface="Arial"/>
                <a:ea typeface="+mj-ea"/>
                <a:cs typeface="Arial"/>
              </a:rPr>
            </a:br>
            <a:r>
              <a:rPr kumimoji="0" lang="ru-RU" sz="2000" b="0" i="1" u="none" strike="noStrike" kern="0" cap="none" spc="0" normalizeH="0" baseline="0" noProof="0" dirty="0" smtClean="0">
                <a:ln>
                  <a:noFill/>
                </a:ln>
                <a:solidFill>
                  <a:srgbClr val="000000"/>
                </a:solidFill>
                <a:effectLst/>
                <a:uLnTx/>
                <a:uFillTx/>
                <a:latin typeface="Arial"/>
                <a:ea typeface="+mj-ea"/>
                <a:cs typeface="Arial"/>
              </a:rPr>
              <a:t>Закреплять умение выделять в слове первый и последний звук. </a:t>
            </a:r>
            <a:br>
              <a:rPr kumimoji="0" lang="ru-RU" sz="2000" b="0" i="1" u="none" strike="noStrike" kern="0" cap="none" spc="0" normalizeH="0" baseline="0" noProof="0" dirty="0" smtClean="0">
                <a:ln>
                  <a:noFill/>
                </a:ln>
                <a:solidFill>
                  <a:srgbClr val="000000"/>
                </a:solidFill>
                <a:effectLst/>
                <a:uLnTx/>
                <a:uFillTx/>
                <a:latin typeface="Arial"/>
                <a:ea typeface="+mj-ea"/>
                <a:cs typeface="Arial"/>
              </a:rPr>
            </a:br>
            <a:r>
              <a:rPr kumimoji="0" lang="ru-RU" sz="1800" b="1" i="1" u="sng" strike="noStrike" kern="0" cap="none" spc="0" normalizeH="0" baseline="0" noProof="0" dirty="0" smtClean="0">
                <a:ln>
                  <a:noFill/>
                </a:ln>
                <a:solidFill>
                  <a:srgbClr val="000000"/>
                </a:solidFill>
                <a:effectLst/>
                <a:uLnTx/>
                <a:uFillTx/>
                <a:latin typeface="Arial"/>
                <a:ea typeface="+mj-ea"/>
                <a:cs typeface="Arial"/>
              </a:rPr>
              <a:t>Ход игры</a:t>
            </a:r>
            <a:r>
              <a:rPr kumimoji="0" lang="ru-RU" sz="1800" b="1" i="1" u="none" strike="noStrike" kern="0" cap="none" spc="0" normalizeH="0" baseline="0" noProof="0" dirty="0" smtClean="0">
                <a:ln>
                  <a:noFill/>
                </a:ln>
                <a:solidFill>
                  <a:srgbClr val="000000"/>
                </a:solidFill>
                <a:effectLst/>
                <a:uLnTx/>
                <a:uFillTx/>
                <a:latin typeface="Arial"/>
                <a:ea typeface="+mj-ea"/>
                <a:cs typeface="Arial"/>
              </a:rPr>
              <a:t>:</a:t>
            </a:r>
            <a:br>
              <a:rPr kumimoji="0" lang="ru-RU" sz="1800" b="1" i="1" u="none" strike="noStrike" kern="0" cap="none" spc="0" normalizeH="0" baseline="0" noProof="0" dirty="0" smtClean="0">
                <a:ln>
                  <a:noFill/>
                </a:ln>
                <a:solidFill>
                  <a:srgbClr val="000000"/>
                </a:solidFill>
                <a:effectLst/>
                <a:uLnTx/>
                <a:uFillTx/>
                <a:latin typeface="Arial"/>
                <a:ea typeface="+mj-ea"/>
                <a:cs typeface="Arial"/>
              </a:rPr>
            </a:br>
            <a:r>
              <a:rPr kumimoji="0" lang="ru-RU" sz="2000" b="0" i="1" u="none" strike="noStrike" kern="0" cap="none" spc="0" normalizeH="0" baseline="0" noProof="0" dirty="0" smtClean="0">
                <a:ln>
                  <a:noFill/>
                </a:ln>
                <a:solidFill>
                  <a:srgbClr val="000000"/>
                </a:solidFill>
                <a:effectLst/>
                <a:uLnTx/>
                <a:uFillTx/>
                <a:latin typeface="Arial"/>
                <a:ea typeface="+mj-ea"/>
                <a:cs typeface="Arial"/>
              </a:rPr>
              <a:t>Взрослый называет слово (или показывает картинку). Ребенок определяет первый звук и кладет фишку (черный кружок) на левое крылышко, затем определяет последний звук и кладет фишку на правое крылышко.</a:t>
            </a:r>
            <a:br>
              <a:rPr kumimoji="0" lang="ru-RU" sz="2000" b="0" i="1" u="none" strike="noStrike" kern="0" cap="none" spc="0" normalizeH="0" baseline="0" noProof="0" dirty="0" smtClean="0">
                <a:ln>
                  <a:noFill/>
                </a:ln>
                <a:solidFill>
                  <a:srgbClr val="000000"/>
                </a:solidFill>
                <a:effectLst/>
                <a:uLnTx/>
                <a:uFillTx/>
                <a:latin typeface="Arial"/>
                <a:ea typeface="+mj-ea"/>
                <a:cs typeface="Arial"/>
              </a:rPr>
            </a:br>
            <a:r>
              <a:rPr kumimoji="0" lang="ru-RU" sz="2000" b="0" i="1" u="none" strike="noStrike" kern="0" cap="none" spc="0" normalizeH="0" baseline="0" noProof="0" dirty="0" smtClean="0">
                <a:ln>
                  <a:noFill/>
                </a:ln>
                <a:solidFill>
                  <a:srgbClr val="000000"/>
                </a:solidFill>
                <a:effectLst/>
                <a:uLnTx/>
                <a:uFillTx/>
                <a:latin typeface="Arial"/>
                <a:ea typeface="+mj-ea"/>
                <a:cs typeface="Arial"/>
              </a:rPr>
              <a:t> </a:t>
            </a:r>
            <a:r>
              <a:rPr kumimoji="0" lang="ru-RU" sz="2000" b="0" i="0" u="none" strike="noStrike" kern="0" cap="none" spc="0" normalizeH="0" baseline="0" noProof="0" dirty="0" smtClean="0">
                <a:ln>
                  <a:noFill/>
                </a:ln>
                <a:solidFill>
                  <a:srgbClr val="000000"/>
                </a:solidFill>
                <a:effectLst/>
                <a:uLnTx/>
                <a:uFillTx/>
                <a:latin typeface="Arial"/>
                <a:ea typeface="+mj-ea"/>
                <a:cs typeface="Arial"/>
              </a:rPr>
              <a:t/>
            </a:r>
            <a:br>
              <a:rPr kumimoji="0" lang="ru-RU" sz="2000" b="0" i="0" u="none" strike="noStrike" kern="0" cap="none" spc="0" normalizeH="0" baseline="0" noProof="0" dirty="0" smtClean="0">
                <a:ln>
                  <a:noFill/>
                </a:ln>
                <a:solidFill>
                  <a:srgbClr val="000000"/>
                </a:solidFill>
                <a:effectLst/>
                <a:uLnTx/>
                <a:uFillTx/>
                <a:latin typeface="Arial"/>
                <a:ea typeface="+mj-ea"/>
                <a:cs typeface="Arial"/>
              </a:rPr>
            </a:br>
            <a:endParaRPr kumimoji="0" lang="ru-RU" sz="18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16165689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6665"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normAutofit fontScale="90000"/>
          </a:bodyPr>
          <a:lstStyle/>
          <a:p>
            <a:r>
              <a:rPr lang="ru-RU" b="1" i="1" dirty="0" smtClean="0"/>
              <a:t/>
            </a:r>
            <a:br>
              <a:rPr lang="ru-RU" b="1" i="1" dirty="0" smtClean="0"/>
            </a:br>
            <a:r>
              <a:rPr lang="ru-RU" b="1" i="1" dirty="0" smtClean="0"/>
              <a:t>Игра «Подари картинки»</a:t>
            </a:r>
            <a:r>
              <a:rPr lang="ru-RU" sz="4000" i="1" dirty="0" smtClean="0"/>
              <a:t/>
            </a:r>
            <a:br>
              <a:rPr lang="ru-RU" sz="4000" i="1" dirty="0" smtClean="0"/>
            </a:br>
            <a:endParaRPr lang="ru-RU" dirty="0"/>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1196752"/>
            <a:ext cx="2412604" cy="2406030"/>
          </a:xfrm>
          <a:prstGeom prst="rect">
            <a:avLst/>
          </a:prstGeom>
          <a:ln w="190500" cap="sq">
            <a:solidFill>
              <a:schemeClr val="accent6">
                <a:lumMod val="60000"/>
                <a:lumOff val="40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6136" y="3789040"/>
            <a:ext cx="2412604" cy="2387649"/>
          </a:xfrm>
          <a:prstGeom prst="rect">
            <a:avLst/>
          </a:prstGeom>
          <a:ln w="190500" cap="sq">
            <a:solidFill>
              <a:schemeClr val="accent6">
                <a:lumMod val="60000"/>
                <a:lumOff val="40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683568" y="1859340"/>
            <a:ext cx="4896544" cy="4158190"/>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ru-RU" sz="2000" b="1" i="1" u="sng" strike="noStrike" kern="0" cap="none" spc="0" normalizeH="0" baseline="0" noProof="0" dirty="0" smtClean="0">
                <a:ln>
                  <a:noFill/>
                </a:ln>
                <a:solidFill>
                  <a:srgbClr val="000000"/>
                </a:solidFill>
                <a:effectLst/>
                <a:uLnTx/>
                <a:uFillTx/>
                <a:latin typeface="Arial"/>
                <a:ea typeface="+mj-ea"/>
                <a:cs typeface="Arial"/>
              </a:rPr>
              <a:t>Цель:</a:t>
            </a:r>
            <a:r>
              <a:rPr kumimoji="0" lang="ru-RU" sz="2000" b="0" i="1" u="none" strike="noStrike" kern="0" cap="none" spc="0" normalizeH="0" baseline="0" noProof="0" dirty="0" smtClean="0">
                <a:ln>
                  <a:noFill/>
                </a:ln>
                <a:solidFill>
                  <a:srgbClr val="000000"/>
                </a:solidFill>
                <a:effectLst/>
                <a:uLnTx/>
                <a:uFillTx/>
                <a:latin typeface="Arial"/>
                <a:ea typeface="+mj-ea"/>
                <a:cs typeface="Arial"/>
              </a:rPr>
              <a:t> </a:t>
            </a:r>
            <a:br>
              <a:rPr kumimoji="0" lang="ru-RU" sz="2000" b="0" i="1" u="none" strike="noStrike" kern="0" cap="none" spc="0" normalizeH="0" baseline="0" noProof="0" dirty="0" smtClean="0">
                <a:ln>
                  <a:noFill/>
                </a:ln>
                <a:solidFill>
                  <a:srgbClr val="000000"/>
                </a:solidFill>
                <a:effectLst/>
                <a:uLnTx/>
                <a:uFillTx/>
                <a:latin typeface="Arial"/>
                <a:ea typeface="+mj-ea"/>
                <a:cs typeface="Arial"/>
              </a:rPr>
            </a:br>
            <a:r>
              <a:rPr kumimoji="0" lang="ru-RU" sz="2000" b="0" i="1" u="none" strike="noStrike" kern="0" cap="none" spc="0" normalizeH="0" baseline="0" noProof="0" dirty="0" smtClean="0">
                <a:ln>
                  <a:noFill/>
                </a:ln>
                <a:solidFill>
                  <a:srgbClr val="000000"/>
                </a:solidFill>
                <a:effectLst/>
                <a:uLnTx/>
                <a:uFillTx/>
                <a:latin typeface="Arial"/>
                <a:ea typeface="+mj-ea"/>
                <a:cs typeface="Arial"/>
              </a:rPr>
              <a:t>Дифференциация звуков.</a:t>
            </a:r>
            <a:br>
              <a:rPr kumimoji="0" lang="ru-RU" sz="2000" b="0" i="1" u="none" strike="noStrike" kern="0" cap="none" spc="0" normalizeH="0" baseline="0" noProof="0" dirty="0" smtClean="0">
                <a:ln>
                  <a:noFill/>
                </a:ln>
                <a:solidFill>
                  <a:srgbClr val="000000"/>
                </a:solidFill>
                <a:effectLst/>
                <a:uLnTx/>
                <a:uFillTx/>
                <a:latin typeface="Arial"/>
                <a:ea typeface="+mj-ea"/>
                <a:cs typeface="Arial"/>
              </a:rPr>
            </a:br>
            <a:r>
              <a:rPr kumimoji="0" lang="ru-RU" sz="2000" b="1" i="1" u="sng" strike="noStrike" kern="0" cap="none" spc="0" normalizeH="0" baseline="0" noProof="0" dirty="0" smtClean="0">
                <a:ln>
                  <a:noFill/>
                </a:ln>
                <a:solidFill>
                  <a:srgbClr val="000000"/>
                </a:solidFill>
                <a:effectLst/>
                <a:uLnTx/>
                <a:uFillTx/>
                <a:latin typeface="Arial"/>
                <a:ea typeface="+mj-ea"/>
                <a:cs typeface="Arial"/>
              </a:rPr>
              <a:t>Ход игры</a:t>
            </a:r>
            <a:r>
              <a:rPr kumimoji="0" lang="ru-RU" sz="2000" b="1" i="1" u="none" strike="noStrike" kern="0" cap="none" spc="0" normalizeH="0" baseline="0" noProof="0" dirty="0" smtClean="0">
                <a:ln>
                  <a:noFill/>
                </a:ln>
                <a:solidFill>
                  <a:srgbClr val="000000"/>
                </a:solidFill>
                <a:effectLst/>
                <a:uLnTx/>
                <a:uFillTx/>
                <a:latin typeface="Arial"/>
                <a:ea typeface="+mj-ea"/>
                <a:cs typeface="Arial"/>
              </a:rPr>
              <a:t>:</a:t>
            </a:r>
            <a:r>
              <a:rPr kumimoji="0" lang="ru-RU" sz="2000" b="0" i="1" u="none" strike="noStrike" kern="0" cap="none" spc="0" normalizeH="0" baseline="0" noProof="0" dirty="0" smtClean="0">
                <a:ln>
                  <a:noFill/>
                </a:ln>
                <a:solidFill>
                  <a:srgbClr val="000000"/>
                </a:solidFill>
                <a:effectLst/>
                <a:uLnTx/>
                <a:uFillTx/>
                <a:latin typeface="Arial"/>
                <a:ea typeface="+mj-ea"/>
                <a:cs typeface="Arial"/>
              </a:rPr>
              <a:t> </a:t>
            </a:r>
            <a:br>
              <a:rPr kumimoji="0" lang="ru-RU" sz="2000" b="0" i="1" u="none" strike="noStrike" kern="0" cap="none" spc="0" normalizeH="0" baseline="0" noProof="0" dirty="0" smtClean="0">
                <a:ln>
                  <a:noFill/>
                </a:ln>
                <a:solidFill>
                  <a:srgbClr val="000000"/>
                </a:solidFill>
                <a:effectLst/>
                <a:uLnTx/>
                <a:uFillTx/>
                <a:latin typeface="Arial"/>
                <a:ea typeface="+mj-ea"/>
                <a:cs typeface="Arial"/>
              </a:rPr>
            </a:br>
            <a:r>
              <a:rPr kumimoji="0" lang="ru-RU" sz="2000" b="0" i="1" u="none" strike="noStrike" kern="0" cap="none" spc="0" normalizeH="0" baseline="0" noProof="0" dirty="0" smtClean="0">
                <a:ln>
                  <a:noFill/>
                </a:ln>
                <a:solidFill>
                  <a:srgbClr val="000000"/>
                </a:solidFill>
                <a:effectLst/>
                <a:uLnTx/>
                <a:uFillTx/>
                <a:latin typeface="Arial"/>
                <a:ea typeface="+mj-ea"/>
                <a:cs typeface="Arial"/>
              </a:rPr>
              <a:t>На столе раскладываются картинки. Ребенок называет их и прикрепляет при помощи прищепок на одну из сторон «Волшебного сундучка» к соответствующей букве.</a:t>
            </a:r>
            <a:r>
              <a:rPr kumimoji="0" lang="ru-RU" sz="2800" b="0" i="1" u="none" strike="noStrike" kern="0" cap="none" spc="0" normalizeH="0" baseline="0" noProof="0" dirty="0" smtClean="0">
                <a:ln>
                  <a:noFill/>
                </a:ln>
                <a:solidFill>
                  <a:srgbClr val="000000"/>
                </a:solidFill>
                <a:effectLst/>
                <a:uLnTx/>
                <a:uFillTx/>
                <a:latin typeface="Arial"/>
                <a:ea typeface="+mj-ea"/>
                <a:cs typeface="Arial"/>
              </a:rPr>
              <a:t/>
            </a:r>
            <a:br>
              <a:rPr kumimoji="0" lang="ru-RU" sz="2800" b="0" i="1" u="none" strike="noStrike" kern="0" cap="none" spc="0" normalizeH="0" baseline="0" noProof="0" dirty="0" smtClean="0">
                <a:ln>
                  <a:noFill/>
                </a:ln>
                <a:solidFill>
                  <a:srgbClr val="000000"/>
                </a:solidFill>
                <a:effectLst/>
                <a:uLnTx/>
                <a:uFillTx/>
                <a:latin typeface="Arial"/>
                <a:ea typeface="+mj-ea"/>
                <a:cs typeface="Arial"/>
              </a:rPr>
            </a:br>
            <a:endParaRPr kumimoji="0" lang="ru-RU" sz="18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39902197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normAutofit fontScale="90000"/>
          </a:bodyPr>
          <a:lstStyle/>
          <a:p>
            <a:r>
              <a:rPr lang="ru-RU" b="1" i="1" dirty="0" smtClean="0"/>
              <a:t/>
            </a:r>
            <a:br>
              <a:rPr lang="ru-RU" b="1" i="1" dirty="0" smtClean="0"/>
            </a:br>
            <a:r>
              <a:rPr lang="ru-RU" b="1" i="1" dirty="0"/>
              <a:t/>
            </a:r>
            <a:br>
              <a:rPr lang="ru-RU" b="1" i="1" dirty="0"/>
            </a:br>
            <a:r>
              <a:rPr lang="ru-RU" b="1" i="1" dirty="0" smtClean="0"/>
              <a:t>Игра «4 лишний»</a:t>
            </a:r>
            <a:r>
              <a:rPr lang="ru-RU" dirty="0" smtClean="0"/>
              <a:t/>
            </a:r>
            <a:br>
              <a:rPr lang="ru-RU" dirty="0" smtClean="0"/>
            </a:br>
            <a:r>
              <a:rPr lang="ru-RU" dirty="0" smtClean="0"/>
              <a:t/>
            </a:r>
            <a:br>
              <a:rPr lang="ru-RU" dirty="0" smtClean="0"/>
            </a:br>
            <a:endParaRPr lang="ru-RU" dirty="0"/>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2042338"/>
            <a:ext cx="3528392" cy="3074894"/>
          </a:xfrm>
          <a:prstGeom prst="rect">
            <a:avLst/>
          </a:prstGeom>
          <a:ln w="190500" cap="sq">
            <a:solidFill>
              <a:schemeClr val="accent6">
                <a:lumMod val="60000"/>
                <a:lumOff val="40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4139952" y="1268760"/>
            <a:ext cx="4320480" cy="4708981"/>
          </a:xfrm>
          <a:prstGeom prst="rect">
            <a:avLst/>
          </a:prstGeom>
        </p:spPr>
        <p:txBody>
          <a:bodyPr wrap="square">
            <a:spAutoFit/>
          </a:bodyPr>
          <a:lstStyle/>
          <a:p>
            <a:pPr algn="r">
              <a:lnSpc>
                <a:spcPct val="150000"/>
              </a:lnSpc>
            </a:pPr>
            <a:r>
              <a:rPr lang="ru-RU" sz="2000" b="1" i="1" u="sng" dirty="0" smtClean="0">
                <a:latin typeface="Arial" pitchFamily="34" charset="0"/>
                <a:cs typeface="Arial" pitchFamily="34" charset="0"/>
              </a:rPr>
              <a:t>Цель:</a:t>
            </a:r>
            <a:r>
              <a:rPr lang="ru-RU" sz="2000" i="1" dirty="0" smtClean="0">
                <a:latin typeface="Arial" pitchFamily="34" charset="0"/>
                <a:cs typeface="Arial" pitchFamily="34" charset="0"/>
              </a:rPr>
              <a:t> </a:t>
            </a:r>
            <a:br>
              <a:rPr lang="ru-RU" sz="2000" i="1" dirty="0" smtClean="0">
                <a:latin typeface="Arial" pitchFamily="34" charset="0"/>
                <a:cs typeface="Arial" pitchFamily="34" charset="0"/>
              </a:rPr>
            </a:br>
            <a:r>
              <a:rPr lang="ru-RU" sz="2000" i="1" dirty="0" smtClean="0">
                <a:latin typeface="Arial" pitchFamily="34" charset="0"/>
                <a:cs typeface="Arial" pitchFamily="34" charset="0"/>
              </a:rPr>
              <a:t>Автоматизация звуков, развитие мышления, внимания.</a:t>
            </a:r>
            <a:r>
              <a:rPr lang="ru-RU" sz="2000" dirty="0" smtClean="0">
                <a:latin typeface="Arial" pitchFamily="34" charset="0"/>
                <a:cs typeface="Arial" pitchFamily="34" charset="0"/>
              </a:rPr>
              <a:t/>
            </a:r>
            <a:br>
              <a:rPr lang="ru-RU" sz="2000" dirty="0" smtClean="0">
                <a:latin typeface="Arial" pitchFamily="34" charset="0"/>
                <a:cs typeface="Arial" pitchFamily="34" charset="0"/>
              </a:rPr>
            </a:br>
            <a:r>
              <a:rPr lang="ru-RU" sz="2000" b="1" i="1" u="sng" dirty="0" smtClean="0">
                <a:latin typeface="Arial" pitchFamily="34" charset="0"/>
                <a:cs typeface="Arial" pitchFamily="34" charset="0"/>
              </a:rPr>
              <a:t>Ход игры</a:t>
            </a:r>
            <a:r>
              <a:rPr lang="ru-RU" sz="2000" b="1" i="1" dirty="0" smtClean="0">
                <a:latin typeface="Arial" pitchFamily="34" charset="0"/>
                <a:cs typeface="Arial" pitchFamily="34" charset="0"/>
              </a:rPr>
              <a:t>:</a:t>
            </a:r>
            <a:r>
              <a:rPr lang="ru-RU" sz="2000" i="1" dirty="0" smtClean="0">
                <a:latin typeface="Arial" pitchFamily="34" charset="0"/>
                <a:cs typeface="Arial" pitchFamily="34" charset="0"/>
              </a:rPr>
              <a:t> </a:t>
            </a:r>
            <a:br>
              <a:rPr lang="ru-RU" sz="2000" i="1" dirty="0" smtClean="0">
                <a:latin typeface="Arial" pitchFamily="34" charset="0"/>
                <a:cs typeface="Arial" pitchFamily="34" charset="0"/>
              </a:rPr>
            </a:br>
            <a:r>
              <a:rPr lang="ru-RU" sz="2000" i="1" dirty="0" smtClean="0">
                <a:latin typeface="Arial" pitchFamily="34" charset="0"/>
                <a:cs typeface="Arial" pitchFamily="34" charset="0"/>
              </a:rPr>
              <a:t>«Посмотри, здесь 4 картинки. 3 из них подходят друг другу, у них есть что-то общее. А одна картинка не подходит ко всем остальным. Найди лишнюю картинку. Объясни свой выбор.»</a:t>
            </a:r>
            <a:endParaRPr lang="ru-RU" sz="2000" dirty="0">
              <a:latin typeface="Arial" pitchFamily="34" charset="0"/>
              <a:cs typeface="Arial" pitchFamily="34" charset="0"/>
            </a:endParaRPr>
          </a:p>
        </p:txBody>
      </p:sp>
    </p:spTree>
    <p:extLst>
      <p:ext uri="{BB962C8B-B14F-4D97-AF65-F5344CB8AC3E}">
        <p14:creationId xmlns:p14="http://schemas.microsoft.com/office/powerpoint/2010/main" val="30060074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992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457200" y="274638"/>
            <a:ext cx="8229600" cy="1138138"/>
          </a:xfrm>
        </p:spPr>
        <p:txBody>
          <a:bodyPr>
            <a:normAutofit fontScale="90000"/>
          </a:bodyPr>
          <a:lstStyle/>
          <a:p>
            <a:r>
              <a:rPr lang="ru-RU" b="1" i="1" dirty="0" smtClean="0"/>
              <a:t/>
            </a:r>
            <a:br>
              <a:rPr lang="ru-RU" b="1" i="1" dirty="0" smtClean="0"/>
            </a:br>
            <a:r>
              <a:rPr lang="ru-RU" b="1" i="1" dirty="0" smtClean="0"/>
              <a:t>Игра «Веселый поезд»</a:t>
            </a:r>
            <a:r>
              <a:rPr lang="ru-RU" i="1" dirty="0" smtClean="0"/>
              <a:t/>
            </a:r>
            <a:br>
              <a:rPr lang="ru-RU" i="1" dirty="0" smtClean="0"/>
            </a:br>
            <a:endParaRPr lang="ru-RU" dirty="0"/>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1484784"/>
            <a:ext cx="3024336" cy="2868583"/>
          </a:xfrm>
          <a:prstGeom prst="rect">
            <a:avLst/>
          </a:prstGeom>
          <a:ln w="190500" cap="sq">
            <a:solidFill>
              <a:schemeClr val="accent6">
                <a:lumMod val="60000"/>
                <a:lumOff val="40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611560" y="1890117"/>
            <a:ext cx="5832648" cy="4708981"/>
          </a:xfrm>
          <a:prstGeom prst="rect">
            <a:avLst/>
          </a:prstGeom>
        </p:spPr>
        <p:txBody>
          <a:bodyPr wrap="square">
            <a:spAutoFit/>
          </a:bodyPr>
          <a:lstStyle/>
          <a:p>
            <a:pPr>
              <a:lnSpc>
                <a:spcPct val="150000"/>
              </a:lnSpc>
              <a:buNone/>
            </a:pPr>
            <a:r>
              <a:rPr lang="ru-RU" sz="2000" b="1" i="1" u="sng" dirty="0" smtClean="0">
                <a:latin typeface="Arial" pitchFamily="34" charset="0"/>
                <a:cs typeface="Arial" pitchFamily="34" charset="0"/>
              </a:rPr>
              <a:t>Цель:</a:t>
            </a:r>
            <a:r>
              <a:rPr lang="ru-RU" sz="2000" i="1" dirty="0" smtClean="0">
                <a:latin typeface="Arial" pitchFamily="34" charset="0"/>
                <a:cs typeface="Arial" pitchFamily="34" charset="0"/>
              </a:rPr>
              <a:t> </a:t>
            </a:r>
          </a:p>
          <a:p>
            <a:pPr>
              <a:lnSpc>
                <a:spcPct val="150000"/>
              </a:lnSpc>
              <a:buNone/>
            </a:pPr>
            <a:r>
              <a:rPr lang="ru-RU" sz="2000" i="1" dirty="0" smtClean="0">
                <a:latin typeface="Arial" pitchFamily="34" charset="0"/>
                <a:cs typeface="Arial" pitchFamily="34" charset="0"/>
              </a:rPr>
              <a:t>Учить </a:t>
            </a:r>
            <a:r>
              <a:rPr lang="ru-RU" sz="2000" i="1" dirty="0">
                <a:latin typeface="Arial" pitchFamily="34" charset="0"/>
                <a:cs typeface="Arial" pitchFamily="34" charset="0"/>
              </a:rPr>
              <a:t>определять </a:t>
            </a:r>
            <a:r>
              <a:rPr lang="ru-RU" sz="2000" i="1" dirty="0" smtClean="0">
                <a:latin typeface="Arial" pitchFamily="34" charset="0"/>
                <a:cs typeface="Arial" pitchFamily="34" charset="0"/>
              </a:rPr>
              <a:t>количество</a:t>
            </a:r>
          </a:p>
          <a:p>
            <a:pPr>
              <a:lnSpc>
                <a:spcPct val="150000"/>
              </a:lnSpc>
              <a:buNone/>
            </a:pPr>
            <a:r>
              <a:rPr lang="ru-RU" sz="2000" i="1" dirty="0" smtClean="0">
                <a:latin typeface="Arial" pitchFamily="34" charset="0"/>
                <a:cs typeface="Arial" pitchFamily="34" charset="0"/>
              </a:rPr>
              <a:t>слогов </a:t>
            </a:r>
            <a:r>
              <a:rPr lang="ru-RU" sz="2000" i="1" dirty="0">
                <a:latin typeface="Arial" pitchFamily="34" charset="0"/>
                <a:cs typeface="Arial" pitchFamily="34" charset="0"/>
              </a:rPr>
              <a:t>в словах.</a:t>
            </a:r>
          </a:p>
          <a:p>
            <a:pPr>
              <a:lnSpc>
                <a:spcPct val="150000"/>
              </a:lnSpc>
              <a:buNone/>
            </a:pPr>
            <a:r>
              <a:rPr lang="ru-RU" sz="2000" b="1" i="1" u="sng" dirty="0" smtClean="0">
                <a:latin typeface="Arial" pitchFamily="34" charset="0"/>
                <a:cs typeface="Arial" pitchFamily="34" charset="0"/>
              </a:rPr>
              <a:t>Ход игры</a:t>
            </a:r>
            <a:r>
              <a:rPr lang="ru-RU" sz="2000" b="1" i="1" dirty="0" smtClean="0">
                <a:latin typeface="Arial" pitchFamily="34" charset="0"/>
                <a:cs typeface="Arial" pitchFamily="34" charset="0"/>
              </a:rPr>
              <a:t>:</a:t>
            </a:r>
            <a:endParaRPr lang="ru-RU" sz="2000" dirty="0">
              <a:latin typeface="Arial" pitchFamily="34" charset="0"/>
              <a:cs typeface="Arial" pitchFamily="34" charset="0"/>
            </a:endParaRPr>
          </a:p>
          <a:p>
            <a:pPr>
              <a:lnSpc>
                <a:spcPct val="150000"/>
              </a:lnSpc>
              <a:buNone/>
            </a:pPr>
            <a:r>
              <a:rPr lang="ru-RU" sz="2000" i="1" dirty="0" smtClean="0">
                <a:latin typeface="Arial" pitchFamily="34" charset="0"/>
                <a:cs typeface="Arial" pitchFamily="34" charset="0"/>
              </a:rPr>
              <a:t>На </a:t>
            </a:r>
            <a:r>
              <a:rPr lang="ru-RU" sz="2000" i="1" dirty="0">
                <a:latin typeface="Arial" pitchFamily="34" charset="0"/>
                <a:cs typeface="Arial" pitchFamily="34" charset="0"/>
              </a:rPr>
              <a:t>столе раскладываются картинки. «Помоги пассажирам отправиться в путешествие на веселом поезде. Назови каждого пассажира, выделяя звук. Прохлопай в ладоши количество слогов в каждом слове, и ты узнаешь, кто в каком вагоне поедет».</a:t>
            </a:r>
          </a:p>
        </p:txBody>
      </p:sp>
    </p:spTree>
    <p:extLst>
      <p:ext uri="{BB962C8B-B14F-4D97-AF65-F5344CB8AC3E}">
        <p14:creationId xmlns:p14="http://schemas.microsoft.com/office/powerpoint/2010/main" val="21683799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Объект 3"/>
          <p:cNvSpPr>
            <a:spLocks noGrp="1"/>
          </p:cNvSpPr>
          <p:nvPr>
            <p:ph idx="1"/>
          </p:nvPr>
        </p:nvSpPr>
        <p:spPr>
          <a:xfrm>
            <a:off x="611560" y="1600200"/>
            <a:ext cx="4896544" cy="4781128"/>
          </a:xfrm>
        </p:spPr>
        <p:txBody>
          <a:bodyPr>
            <a:normAutofit fontScale="92500" lnSpcReduction="20000"/>
          </a:bodyPr>
          <a:lstStyle/>
          <a:p>
            <a:pPr marL="0" lvl="0" fontAlgn="base">
              <a:lnSpc>
                <a:spcPct val="150000"/>
              </a:lnSpc>
              <a:spcBef>
                <a:spcPts val="0"/>
              </a:spcBef>
              <a:spcAft>
                <a:spcPct val="0"/>
              </a:spcAft>
              <a:buNone/>
            </a:pPr>
            <a:r>
              <a:rPr kumimoji="0" lang="ru-RU" sz="1800" b="1" i="1" u="sng" strike="noStrike" kern="0" cap="none" spc="0" normalizeH="0" baseline="0" noProof="0" dirty="0" smtClean="0">
                <a:ln>
                  <a:noFill/>
                </a:ln>
                <a:solidFill>
                  <a:srgbClr val="000000"/>
                </a:solidFill>
                <a:effectLst/>
                <a:uLnTx/>
                <a:uFillTx/>
                <a:latin typeface="Arial"/>
                <a:ea typeface="+mn-ea"/>
                <a:cs typeface="Arial"/>
              </a:rPr>
              <a:t>Цель:</a:t>
            </a:r>
            <a:r>
              <a:rPr kumimoji="0" lang="ru-RU" sz="1800" b="0" i="1" u="none" strike="noStrike" kern="0" cap="none" spc="0" normalizeH="0" baseline="0" noProof="0" dirty="0" smtClean="0">
                <a:ln>
                  <a:noFill/>
                </a:ln>
                <a:solidFill>
                  <a:srgbClr val="000000"/>
                </a:solidFill>
                <a:effectLst/>
                <a:uLnTx/>
                <a:uFillTx/>
                <a:latin typeface="Arial"/>
                <a:ea typeface="+mn-ea"/>
                <a:cs typeface="Arial"/>
              </a:rPr>
              <a:t> </a:t>
            </a:r>
          </a:p>
          <a:p>
            <a:pPr marL="0" lvl="0" fontAlgn="base">
              <a:lnSpc>
                <a:spcPct val="150000"/>
              </a:lnSpc>
              <a:spcBef>
                <a:spcPts val="0"/>
              </a:spcBef>
              <a:spcAft>
                <a:spcPct val="0"/>
              </a:spcAft>
              <a:buNone/>
            </a:pPr>
            <a:r>
              <a:rPr kumimoji="0" lang="ru-RU" sz="1800" b="0" i="1" u="none" strike="noStrike" kern="0" cap="none" spc="0" normalizeH="0" baseline="0" noProof="0" dirty="0" smtClean="0">
                <a:ln>
                  <a:noFill/>
                </a:ln>
                <a:solidFill>
                  <a:srgbClr val="000000"/>
                </a:solidFill>
                <a:effectLst/>
                <a:uLnTx/>
                <a:uFillTx/>
                <a:latin typeface="Arial"/>
                <a:ea typeface="+mn-ea"/>
                <a:cs typeface="Arial"/>
              </a:rPr>
              <a:t>Упражнять в нахождении места звука в</a:t>
            </a:r>
            <a:r>
              <a:rPr kumimoji="0" lang="ru-RU" sz="1800" b="0" i="1" u="none" strike="noStrike" kern="0" cap="none" spc="0" normalizeH="0" noProof="0" dirty="0" smtClean="0">
                <a:ln>
                  <a:noFill/>
                </a:ln>
                <a:solidFill>
                  <a:srgbClr val="000000"/>
                </a:solidFill>
                <a:effectLst/>
                <a:uLnTx/>
                <a:uFillTx/>
                <a:latin typeface="Arial"/>
                <a:ea typeface="+mn-ea"/>
                <a:cs typeface="Arial"/>
              </a:rPr>
              <a:t> </a:t>
            </a:r>
            <a:r>
              <a:rPr kumimoji="0" lang="ru-RU" sz="1800" b="0" i="1" u="none" strike="noStrike" kern="0" cap="none" spc="0" normalizeH="0" baseline="0" noProof="0" dirty="0" smtClean="0">
                <a:ln>
                  <a:noFill/>
                </a:ln>
                <a:solidFill>
                  <a:srgbClr val="000000"/>
                </a:solidFill>
                <a:effectLst/>
                <a:uLnTx/>
                <a:uFillTx/>
                <a:latin typeface="Arial"/>
                <a:ea typeface="+mn-ea"/>
                <a:cs typeface="Arial"/>
              </a:rPr>
              <a:t>слове.</a:t>
            </a:r>
          </a:p>
          <a:p>
            <a:pPr marL="0" lvl="0" fontAlgn="base">
              <a:lnSpc>
                <a:spcPct val="150000"/>
              </a:lnSpc>
              <a:spcBef>
                <a:spcPts val="0"/>
              </a:spcBef>
              <a:spcAft>
                <a:spcPct val="0"/>
              </a:spcAft>
              <a:buNone/>
            </a:pPr>
            <a:r>
              <a:rPr kumimoji="0" lang="ru-RU" sz="1800" b="1" i="1" u="sng" strike="noStrike" kern="0" cap="none" spc="0" normalizeH="0" baseline="0" noProof="0" dirty="0" smtClean="0">
                <a:ln>
                  <a:noFill/>
                </a:ln>
                <a:solidFill>
                  <a:srgbClr val="000000"/>
                </a:solidFill>
                <a:effectLst/>
                <a:uLnTx/>
                <a:uFillTx/>
                <a:latin typeface="Arial"/>
                <a:ea typeface="+mn-ea"/>
                <a:cs typeface="Arial"/>
              </a:rPr>
              <a:t>Ход игры</a:t>
            </a:r>
            <a:r>
              <a:rPr kumimoji="0" lang="ru-RU" sz="1800" b="1" i="1" u="none" strike="noStrike" kern="0" cap="none" spc="0" normalizeH="0" baseline="0" noProof="0" dirty="0" smtClean="0">
                <a:ln>
                  <a:noFill/>
                </a:ln>
                <a:solidFill>
                  <a:srgbClr val="000000"/>
                </a:solidFill>
                <a:effectLst/>
                <a:uLnTx/>
                <a:uFillTx/>
                <a:latin typeface="Arial"/>
                <a:ea typeface="+mn-ea"/>
                <a:cs typeface="Arial"/>
              </a:rPr>
              <a:t>:</a:t>
            </a:r>
            <a:r>
              <a:rPr kumimoji="0" lang="ru-RU" sz="1800" b="0" i="1" u="none" strike="noStrike" kern="0" cap="none" spc="0" normalizeH="0" baseline="0" noProof="0" dirty="0" smtClean="0">
                <a:ln>
                  <a:noFill/>
                </a:ln>
                <a:solidFill>
                  <a:srgbClr val="000000"/>
                </a:solidFill>
                <a:effectLst/>
                <a:uLnTx/>
                <a:uFillTx/>
                <a:latin typeface="Arial"/>
                <a:ea typeface="+mn-ea"/>
                <a:cs typeface="Arial"/>
              </a:rPr>
              <a:t> </a:t>
            </a:r>
          </a:p>
          <a:p>
            <a:pPr marL="0" lvl="0" fontAlgn="base">
              <a:lnSpc>
                <a:spcPct val="150000"/>
              </a:lnSpc>
              <a:spcBef>
                <a:spcPts val="0"/>
              </a:spcBef>
              <a:spcAft>
                <a:spcPct val="0"/>
              </a:spcAft>
              <a:buNone/>
            </a:pPr>
            <a:r>
              <a:rPr kumimoji="0" lang="ru-RU" sz="1800" b="0" i="1" u="none" strike="noStrike" kern="0" cap="none" spc="0" normalizeH="0" baseline="0" noProof="0" dirty="0" smtClean="0">
                <a:ln>
                  <a:noFill/>
                </a:ln>
                <a:solidFill>
                  <a:srgbClr val="000000"/>
                </a:solidFill>
                <a:effectLst/>
                <a:uLnTx/>
                <a:uFillTx/>
                <a:latin typeface="Arial"/>
                <a:ea typeface="+mn-ea"/>
                <a:cs typeface="Arial"/>
              </a:rPr>
              <a:t>На столе раскладываются картинки. Дети называют картинки, выделяя звук. Если заданный звук слышится в начале слова, надо прикрепить фишку в первую клеточку первого вагона. Если звук слышится в середине слова, фишку надо поставить во вторую клеточку второго вагона. Если звук в конце слова – фишку ставят в третью клеточку третьего вагона.</a:t>
            </a:r>
          </a:p>
          <a:p>
            <a:pPr marL="0">
              <a:lnSpc>
                <a:spcPct val="150000"/>
              </a:lnSpc>
              <a:spcBef>
                <a:spcPts val="0"/>
              </a:spcBef>
            </a:pPr>
            <a:endParaRPr lang="ru-RU" dirty="0"/>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088" y="1988840"/>
            <a:ext cx="3096344" cy="2647442"/>
          </a:xfrm>
          <a:prstGeom prst="rect">
            <a:avLst/>
          </a:prstGeom>
          <a:ln w="190500" cap="sq">
            <a:solidFill>
              <a:schemeClr val="accent6">
                <a:lumMod val="60000"/>
                <a:lumOff val="40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7704" y="404664"/>
            <a:ext cx="5544616"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74757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normAutofit fontScale="90000"/>
          </a:bodyPr>
          <a:lstStyle/>
          <a:p>
            <a:r>
              <a:rPr lang="ru-RU" b="1" i="1" dirty="0" smtClean="0"/>
              <a:t/>
            </a:r>
            <a:br>
              <a:rPr lang="ru-RU" b="1" i="1" dirty="0" smtClean="0"/>
            </a:br>
            <a:r>
              <a:rPr lang="ru-RU" b="1" i="1" dirty="0" smtClean="0"/>
              <a:t>Игра «Что изменилось?»</a:t>
            </a:r>
            <a:r>
              <a:rPr lang="ru-RU" dirty="0" smtClean="0"/>
              <a:t/>
            </a:r>
            <a:br>
              <a:rPr lang="ru-RU" dirty="0" smtClean="0"/>
            </a:br>
            <a:endParaRPr lang="ru-RU" dirty="0"/>
          </a:p>
        </p:txBody>
      </p:sp>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1916832"/>
            <a:ext cx="1884040" cy="1589659"/>
          </a:xfrm>
          <a:prstGeom prst="rect">
            <a:avLst/>
          </a:prstGeom>
          <a:ln w="190500" cap="sq">
            <a:solidFill>
              <a:schemeClr val="accent6">
                <a:lumMod val="60000"/>
                <a:lumOff val="40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0888" y="1952784"/>
            <a:ext cx="1944216" cy="1589659"/>
          </a:xfrm>
          <a:prstGeom prst="rect">
            <a:avLst/>
          </a:prstGeom>
          <a:ln w="190500" cap="sq">
            <a:solidFill>
              <a:schemeClr val="accent6">
                <a:lumMod val="60000"/>
                <a:lumOff val="40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0032" y="3789039"/>
            <a:ext cx="1884040" cy="1639123"/>
          </a:xfrm>
          <a:prstGeom prst="rect">
            <a:avLst/>
          </a:prstGeom>
          <a:ln w="190500" cap="sq">
            <a:solidFill>
              <a:schemeClr val="accent6">
                <a:lumMod val="60000"/>
                <a:lumOff val="40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08432" y="3789040"/>
            <a:ext cx="1944216" cy="1639122"/>
          </a:xfrm>
          <a:prstGeom prst="rect">
            <a:avLst/>
          </a:prstGeom>
          <a:ln w="190500" cap="sq">
            <a:solidFill>
              <a:schemeClr val="accent6">
                <a:lumMod val="60000"/>
                <a:lumOff val="40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683568" y="1323809"/>
            <a:ext cx="4320480" cy="4662815"/>
          </a:xfrm>
          <a:prstGeom prst="rect">
            <a:avLst/>
          </a:prstGeom>
        </p:spPr>
        <p:txBody>
          <a:bodyPr wrap="square">
            <a:spAutoFit/>
          </a:bodyPr>
          <a:lstStyle/>
          <a:p>
            <a:pPr marL="342900" lvl="0" indent="-342900" fontAlgn="base">
              <a:spcBef>
                <a:spcPct val="20000"/>
              </a:spcBef>
              <a:spcAft>
                <a:spcPct val="0"/>
              </a:spcAft>
            </a:pPr>
            <a:r>
              <a:rPr lang="ru-RU" b="1" i="1" u="sng" kern="0" dirty="0">
                <a:solidFill>
                  <a:srgbClr val="000000"/>
                </a:solidFill>
                <a:latin typeface="Arial"/>
                <a:cs typeface="Arial"/>
              </a:rPr>
              <a:t>Цель:</a:t>
            </a:r>
            <a:r>
              <a:rPr lang="ru-RU" i="1" kern="0" dirty="0">
                <a:solidFill>
                  <a:srgbClr val="000000"/>
                </a:solidFill>
                <a:latin typeface="Arial"/>
                <a:cs typeface="Arial"/>
              </a:rPr>
              <a:t> </a:t>
            </a:r>
          </a:p>
          <a:p>
            <a:pPr marL="342900" lvl="0" indent="-342900" fontAlgn="base">
              <a:spcBef>
                <a:spcPct val="20000"/>
              </a:spcBef>
              <a:spcAft>
                <a:spcPct val="0"/>
              </a:spcAft>
            </a:pPr>
            <a:r>
              <a:rPr kumimoji="0" lang="ru-RU" sz="2000" b="0" i="1" u="none" strike="noStrike" kern="0" cap="none" spc="0" normalizeH="0" baseline="0" noProof="0" dirty="0" smtClean="0">
                <a:ln>
                  <a:noFill/>
                </a:ln>
                <a:solidFill>
                  <a:srgbClr val="000000"/>
                </a:solidFill>
                <a:effectLst/>
                <a:uLnTx/>
                <a:uFillTx/>
                <a:latin typeface="Arial"/>
                <a:ea typeface="+mn-ea"/>
                <a:cs typeface="Arial"/>
              </a:rPr>
              <a:t>Автоматизация звуков,</a:t>
            </a:r>
          </a:p>
          <a:p>
            <a:pPr marL="342900" lvl="0" indent="-342900" fontAlgn="base">
              <a:spcBef>
                <a:spcPct val="20000"/>
              </a:spcBef>
              <a:spcAft>
                <a:spcPct val="0"/>
              </a:spcAft>
            </a:pPr>
            <a:r>
              <a:rPr kumimoji="0" lang="ru-RU" sz="2000" b="0" i="1" u="none" strike="noStrike" kern="0" cap="none" spc="0" normalizeH="0" baseline="0" noProof="0" dirty="0" smtClean="0">
                <a:ln>
                  <a:noFill/>
                </a:ln>
                <a:solidFill>
                  <a:srgbClr val="000000"/>
                </a:solidFill>
                <a:effectLst/>
                <a:uLnTx/>
                <a:uFillTx/>
                <a:latin typeface="Arial"/>
                <a:ea typeface="+mn-ea"/>
                <a:cs typeface="Arial"/>
              </a:rPr>
              <a:t>развитие памяти, внимания.</a:t>
            </a:r>
          </a:p>
          <a:p>
            <a:pPr lvl="0" indent="-342900" fontAlgn="base">
              <a:lnSpc>
                <a:spcPct val="150000"/>
              </a:lnSpc>
              <a:spcAft>
                <a:spcPct val="0"/>
              </a:spcAft>
            </a:pPr>
            <a:r>
              <a:rPr lang="ru-RU" b="1" i="1" u="sng" kern="0" dirty="0">
                <a:solidFill>
                  <a:srgbClr val="000000"/>
                </a:solidFill>
                <a:latin typeface="Arial"/>
                <a:cs typeface="Arial"/>
              </a:rPr>
              <a:t>Ход игры</a:t>
            </a:r>
            <a:r>
              <a:rPr lang="ru-RU" b="1" i="1" kern="0" dirty="0">
                <a:solidFill>
                  <a:srgbClr val="000000"/>
                </a:solidFill>
                <a:latin typeface="Arial"/>
                <a:cs typeface="Arial"/>
              </a:rPr>
              <a:t>:</a:t>
            </a:r>
            <a:r>
              <a:rPr lang="ru-RU" i="1" kern="0" dirty="0">
                <a:solidFill>
                  <a:srgbClr val="000000"/>
                </a:solidFill>
                <a:latin typeface="Arial"/>
                <a:cs typeface="Arial"/>
              </a:rPr>
              <a:t> </a:t>
            </a:r>
          </a:p>
          <a:p>
            <a:pPr lvl="0" fontAlgn="base">
              <a:spcBef>
                <a:spcPct val="20000"/>
              </a:spcBef>
              <a:spcAft>
                <a:spcPct val="0"/>
              </a:spcAft>
            </a:pPr>
            <a:r>
              <a:rPr kumimoji="0" lang="ru-RU" sz="2000" b="0" i="1" u="none" strike="noStrike" kern="0" cap="none" spc="0" normalizeH="0" baseline="0" noProof="0" dirty="0" smtClean="0">
                <a:ln>
                  <a:noFill/>
                </a:ln>
                <a:solidFill>
                  <a:srgbClr val="000000"/>
                </a:solidFill>
                <a:effectLst/>
                <a:uLnTx/>
                <a:uFillTx/>
                <a:latin typeface="Arial"/>
                <a:ea typeface="+mn-ea"/>
                <a:cs typeface="Arial"/>
              </a:rPr>
              <a:t>На одной из сторон «Волшебного сундучка» прикрепляются картинки при помощи прищепок на автоматизируемый звук. Ребенок закрывает глаза. Логопед либо убирает одну из картинок, либо меняет местами рядом стоящие картинки. Ребенка просят сказать что изменилось.</a:t>
            </a:r>
            <a:endParaRPr kumimoji="0" lang="ru-RU" sz="2000" b="0" i="1" u="none" strike="noStrike" kern="0" cap="none" spc="0" normalizeH="0" baseline="0" noProof="0" dirty="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40294812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6004" y="0"/>
            <a:ext cx="9144000" cy="6858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457200" y="116632"/>
            <a:ext cx="8229600" cy="1301006"/>
          </a:xfrm>
        </p:spPr>
        <p:txBody>
          <a:bodyPr>
            <a:normAutofit fontScale="90000"/>
          </a:bodyPr>
          <a:lstStyle/>
          <a:p>
            <a:r>
              <a:rPr lang="ru-RU" b="1" i="1" dirty="0" smtClean="0"/>
              <a:t/>
            </a:r>
            <a:br>
              <a:rPr lang="ru-RU" b="1" i="1" dirty="0" smtClean="0"/>
            </a:br>
            <a:r>
              <a:rPr lang="ru-RU" b="1" i="1" dirty="0" smtClean="0"/>
              <a:t>Игры на развитие</a:t>
            </a:r>
            <a:br>
              <a:rPr lang="ru-RU" b="1" i="1" dirty="0" smtClean="0"/>
            </a:br>
            <a:r>
              <a:rPr lang="ru-RU" b="1" i="1" dirty="0" smtClean="0"/>
              <a:t>мелкой моторики</a:t>
            </a:r>
            <a:br>
              <a:rPr lang="ru-RU" b="1" i="1" dirty="0" smtClean="0"/>
            </a:br>
            <a:endParaRPr lang="ru-RU" dirty="0"/>
          </a:p>
        </p:txBody>
      </p:sp>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4464" y="2996952"/>
            <a:ext cx="4174397" cy="3206461"/>
          </a:xfrm>
          <a:prstGeom prst="rect">
            <a:avLst/>
          </a:prstGeom>
          <a:ln w="190500" cap="sq">
            <a:solidFill>
              <a:schemeClr val="accent6">
                <a:lumMod val="60000"/>
                <a:lumOff val="40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576" y="1412776"/>
            <a:ext cx="3307093" cy="2480320"/>
          </a:xfrm>
          <a:prstGeom prst="rect">
            <a:avLst/>
          </a:prstGeom>
          <a:ln w="190500" cap="sq">
            <a:solidFill>
              <a:schemeClr val="accent6">
                <a:lumMod val="60000"/>
                <a:lumOff val="40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722737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193</TotalTime>
  <Words>765</Words>
  <Application>Microsoft Office PowerPoint</Application>
  <PresentationFormat>Экран (4:3)</PresentationFormat>
  <Paragraphs>53</Paragraphs>
  <Slides>10</Slides>
  <Notes>10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Тема Office</vt:lpstr>
      <vt:lpstr>Презентация PowerPoint</vt:lpstr>
      <vt:lpstr> Цель пособия: Автоматизация и дифференциация различных групп звуков. Развитие фонематических процессов. Развитие мелкой моторики.</vt:lpstr>
      <vt:lpstr> Игра «Божья коровка» </vt:lpstr>
      <vt:lpstr> Игра «Подари картинки» </vt:lpstr>
      <vt:lpstr>  Игра «4 лишний»  </vt:lpstr>
      <vt:lpstr> Игра «Веселый поезд» </vt:lpstr>
      <vt:lpstr>Презентация PowerPoint</vt:lpstr>
      <vt:lpstr> Игра «Что изменилось?» </vt:lpstr>
      <vt:lpstr> Игры на развитие мелкой моторики </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18</cp:revision>
  <dcterms:created xsi:type="dcterms:W3CDTF">2015-11-07T22:45:37Z</dcterms:created>
  <dcterms:modified xsi:type="dcterms:W3CDTF">2015-11-08T21:37:22Z</dcterms:modified>
</cp:coreProperties>
</file>