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4660"/>
  </p:normalViewPr>
  <p:slideViewPr>
    <p:cSldViewPr>
      <p:cViewPr varScale="1">
        <p:scale>
          <a:sx n="100" d="100"/>
          <a:sy n="100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7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7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4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5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35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6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8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0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3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4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BF15-69E2-48AB-9894-8B63CEDBCBDF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1B2A-1EAE-4120-98C1-3340BAA99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8862326" cy="652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216024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Готовность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008000"/>
                </a:solidFill>
              </a:rPr>
              <a:t>детей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к</a:t>
            </a:r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</a:rPr>
              <a:t>обучению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5400" b="1" dirty="0" smtClean="0">
                <a:solidFill>
                  <a:srgbClr val="996633"/>
                </a:solidFill>
              </a:rPr>
              <a:t>школе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5134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43841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УВАЖАЕМЫЕ РОДИТЕЛИ!!!</a:t>
            </a:r>
          </a:p>
          <a:p>
            <a:pPr indent="457200">
              <a:lnSpc>
                <a:spcPct val="150000"/>
              </a:lnSpc>
            </a:pPr>
            <a:r>
              <a:rPr lang="ru-RU" sz="2000" i="1" dirty="0"/>
              <a:t>Выяснить, есть ли у вашего ребёнка интерес к обучению в школе, помогут следующие вопросы: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1. Хочешь ли ты пойти в школу?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2. Зачем нужно ходить в школу?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3. Чем ты будешь заниматься в школе?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4. Что такое уроки? Чем на них занимаются?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5. Как нужно вести себя на уроках в школе?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6. Что такое домашнее задание?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7. Зачем нужно выполнять домашнее задание?</a:t>
            </a:r>
          </a:p>
          <a:p>
            <a:pPr indent="457200">
              <a:lnSpc>
                <a:spcPct val="150000"/>
              </a:lnSpc>
            </a:pPr>
            <a:r>
              <a:rPr lang="ru-RU" sz="2000" dirty="0"/>
              <a:t>8. Чем ты будешь заниматься, когда придёшь домой из школы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560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96044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33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88640"/>
            <a:ext cx="8784976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2" y="1628800"/>
            <a:ext cx="80406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2274838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chemeClr val="folHlink"/>
                </a:solidFill>
                <a:latin typeface="Segoe"/>
              </a:rPr>
              <a:t>когда говорят о готовности к школьному обучению, имеют ввиду такой уровень физиологического, интеллектуального и социального развития ребенка, который необходим для успешного усвоения школьной программы без ущерба для его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267351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88640"/>
            <a:ext cx="8784976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7824" y="1556792"/>
            <a:ext cx="32403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 К ШКОЛЬНОМУ </a:t>
            </a:r>
          </a:p>
          <a:p>
            <a:pPr algn="ctr"/>
            <a:r>
              <a:rPr lang="ru-RU" dirty="0" smtClean="0"/>
              <a:t>ОБУЧЕНИЮ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71600" y="2852936"/>
            <a:ext cx="223224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ФИЗИОЛОГИЧЕСКАЯ </a:t>
            </a:r>
          </a:p>
          <a:p>
            <a:pPr algn="ctr"/>
            <a:r>
              <a:rPr lang="ru-RU" sz="1600" dirty="0" smtClean="0"/>
              <a:t>ГОТОВНОСТЬ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35896" y="2852936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СОЦИАЛЬНАЯ </a:t>
            </a:r>
          </a:p>
          <a:p>
            <a:pPr algn="ctr"/>
            <a:r>
              <a:rPr lang="ru-RU" sz="1600" dirty="0" smtClean="0"/>
              <a:t>(ЛИЧНОСТНАЯ) </a:t>
            </a:r>
          </a:p>
          <a:p>
            <a:pPr algn="ctr"/>
            <a:r>
              <a:rPr lang="ru-RU" sz="1600" dirty="0" smtClean="0"/>
              <a:t>ГОТОВНОСТЬ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16216" y="2852936"/>
            <a:ext cx="2088232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ИНТЕЛЛЕКТУАЛЬНАЯ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ГОТОВНОСТЬ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71600" y="4329100"/>
            <a:ext cx="2232248" cy="15481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уровнем </a:t>
            </a:r>
          </a:p>
          <a:p>
            <a:pPr algn="ctr"/>
            <a:r>
              <a:rPr lang="ru-RU" sz="1600" dirty="0" smtClean="0"/>
              <a:t>развития  основных </a:t>
            </a:r>
          </a:p>
          <a:p>
            <a:pPr algn="ctr"/>
            <a:r>
              <a:rPr lang="ru-RU" sz="1600" dirty="0" smtClean="0"/>
              <a:t>функциональных </a:t>
            </a:r>
          </a:p>
          <a:p>
            <a:pPr algn="ctr"/>
            <a:r>
              <a:rPr lang="ru-RU" sz="1600" dirty="0" smtClean="0"/>
              <a:t>систем организма.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35896" y="4329100"/>
            <a:ext cx="2448272" cy="15481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уровнем развития</a:t>
            </a:r>
          </a:p>
          <a:p>
            <a:pPr algn="ctr"/>
            <a:r>
              <a:rPr lang="ru-RU" sz="1600" dirty="0" smtClean="0"/>
              <a:t>эмоционально-волевой</a:t>
            </a:r>
          </a:p>
          <a:p>
            <a:pPr algn="ctr"/>
            <a:r>
              <a:rPr lang="ru-RU" sz="1600" dirty="0" smtClean="0"/>
              <a:t>сферы ребенка.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2200" y="4329100"/>
            <a:ext cx="2376264" cy="15481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определяется </a:t>
            </a:r>
          </a:p>
          <a:p>
            <a:pPr algn="ctr"/>
            <a:r>
              <a:rPr lang="ru-RU" sz="1600" dirty="0" smtClean="0"/>
              <a:t>уровнем развития </a:t>
            </a:r>
          </a:p>
          <a:p>
            <a:pPr algn="ctr"/>
            <a:r>
              <a:rPr lang="ru-RU" sz="1600" dirty="0" smtClean="0"/>
              <a:t>восприятия, памяти, </a:t>
            </a:r>
          </a:p>
          <a:p>
            <a:pPr algn="ctr"/>
            <a:r>
              <a:rPr lang="ru-RU" sz="1600" dirty="0" smtClean="0"/>
              <a:t>внимания, мышления, </a:t>
            </a:r>
          </a:p>
          <a:p>
            <a:pPr algn="ctr"/>
            <a:r>
              <a:rPr lang="ru-RU" sz="1600" dirty="0" smtClean="0"/>
              <a:t>речевого развития, </a:t>
            </a:r>
          </a:p>
          <a:p>
            <a:pPr algn="ctr"/>
            <a:r>
              <a:rPr lang="ru-RU" sz="1600" dirty="0" smtClean="0"/>
              <a:t>воображения.</a:t>
            </a:r>
            <a:endParaRPr lang="ru-RU" sz="1600" dirty="0"/>
          </a:p>
        </p:txBody>
      </p:sp>
      <p:sp>
        <p:nvSpPr>
          <p:cNvPr id="24" name="Стрелка углом 23"/>
          <p:cNvSpPr/>
          <p:nvPr/>
        </p:nvSpPr>
        <p:spPr>
          <a:xfrm>
            <a:off x="2987824" y="2132856"/>
            <a:ext cx="45719" cy="457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2" name="Стрелка вниз 3071"/>
          <p:cNvSpPr/>
          <p:nvPr/>
        </p:nvSpPr>
        <p:spPr>
          <a:xfrm>
            <a:off x="4608004" y="249289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Стрелка вниз 3072"/>
          <p:cNvSpPr/>
          <p:nvPr/>
        </p:nvSpPr>
        <p:spPr>
          <a:xfrm>
            <a:off x="2087724" y="3717032"/>
            <a:ext cx="45719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Стрелка вниз 3075"/>
          <p:cNvSpPr/>
          <p:nvPr/>
        </p:nvSpPr>
        <p:spPr>
          <a:xfrm>
            <a:off x="4788024" y="3717032"/>
            <a:ext cx="72008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Стрелка вниз 3076"/>
          <p:cNvSpPr/>
          <p:nvPr/>
        </p:nvSpPr>
        <p:spPr>
          <a:xfrm>
            <a:off x="7560332" y="3717032"/>
            <a:ext cx="45719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8" name="Нашивка 3077"/>
          <p:cNvSpPr/>
          <p:nvPr/>
        </p:nvSpPr>
        <p:spPr>
          <a:xfrm rot="8340000">
            <a:off x="2332475" y="2609276"/>
            <a:ext cx="720080" cy="6018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79" name="Нашивка 3078"/>
          <p:cNvSpPr/>
          <p:nvPr/>
        </p:nvSpPr>
        <p:spPr>
          <a:xfrm rot="1440000">
            <a:off x="6188699" y="2594869"/>
            <a:ext cx="864096" cy="77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3" y="116632"/>
            <a:ext cx="871296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81089" y="1628800"/>
            <a:ext cx="4104456" cy="10801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Физиологическая готовность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3528" y="2996952"/>
            <a:ext cx="3384376" cy="10584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Уровень развития основных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функциональных систем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организма ребенка 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20072" y="2996952"/>
            <a:ext cx="2808312" cy="10584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Состояние здоровья ребенка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4509120"/>
            <a:ext cx="1871700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Костно-мышечная система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71600" y="5733256"/>
            <a:ext cx="180020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ервная система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23728" y="4501776"/>
            <a:ext cx="1584176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оловной мозг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59832" y="5445224"/>
            <a:ext cx="1944216" cy="11521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Зрительный, слуховой анализаторы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427984" y="4383106"/>
            <a:ext cx="1800200" cy="6840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осанка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292080" y="5661248"/>
            <a:ext cx="1296144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зрение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777161" y="5373216"/>
            <a:ext cx="2232248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рофилактика заболеваний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812360" y="4383106"/>
            <a:ext cx="1008112" cy="6840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слух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3059832" y="2708920"/>
            <a:ext cx="504056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36096" y="2708920"/>
            <a:ext cx="504056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971600" y="4055368"/>
            <a:ext cx="360040" cy="453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555776" y="4055368"/>
            <a:ext cx="288032" cy="453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>
            <a:off x="2015716" y="4141736"/>
            <a:ext cx="0" cy="151216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Прямая со стрелкой 4098"/>
          <p:cNvCxnSpPr/>
          <p:nvPr/>
        </p:nvCxnSpPr>
        <p:spPr>
          <a:xfrm flipH="1">
            <a:off x="5796136" y="4055368"/>
            <a:ext cx="216024" cy="3277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Прямая со стрелкой 4100"/>
          <p:cNvCxnSpPr>
            <a:stCxn id="10" idx="5"/>
          </p:cNvCxnSpPr>
          <p:nvPr/>
        </p:nvCxnSpPr>
        <p:spPr>
          <a:xfrm>
            <a:off x="7617116" y="3900367"/>
            <a:ext cx="411268" cy="48273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Прямая со стрелкой 4104"/>
          <p:cNvCxnSpPr/>
          <p:nvPr/>
        </p:nvCxnSpPr>
        <p:spPr>
          <a:xfrm>
            <a:off x="7092280" y="4055368"/>
            <a:ext cx="524836" cy="13178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Прямая со стрелкой 4106"/>
          <p:cNvCxnSpPr/>
          <p:nvPr/>
        </p:nvCxnSpPr>
        <p:spPr>
          <a:xfrm flipH="1">
            <a:off x="6012160" y="4141736"/>
            <a:ext cx="612068" cy="15195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Прямая со стрелкой 4108"/>
          <p:cNvCxnSpPr/>
          <p:nvPr/>
        </p:nvCxnSpPr>
        <p:spPr>
          <a:xfrm>
            <a:off x="3419872" y="3900367"/>
            <a:ext cx="720080" cy="147284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15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40" y="1628800"/>
            <a:ext cx="861377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2492896"/>
            <a:ext cx="8928991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ребенок знает основные цвета, может правильно различать тяжесть предметов, хорошо воспринимает предмет в целом, выделяет основные части и соотносит их между собой, умеет находить схожие и отличительные признаки предметов; 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достаточно развита произвольная память: он умеет ставить цель запомнить что-либо и свободно применяет способы запоминания; 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развивается произвольное внимание, он умеет выполнять что-либо по инструкции на протяжении определенного времени. Может продуктивно заниматься одним и тем же делом в течении 20 и более минут;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достаточно большой словарный запас. Его речь отличается употреблением слов, связанных с движением и деятельностью, увеличением количества обобщающих слов, становится связной, логичной;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ребенка, поступающего в школу, воображение нуждается в опоре на предмет в меньшей степени, чем на предыдущих этапах развития. Оно переходит во внутреннюю деятельность, которая проявляется в словесном творчестве (считалки, дразнилки, стихи), в создании рисунков, лепке и т.д.;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200" b="1" dirty="0">
                <a:solidFill>
                  <a:srgbClr val="800080"/>
                </a:solidFill>
                <a:latin typeface="Segoe"/>
              </a:rPr>
              <a:t>у ребенка уже сформированы пространственные отношения: он может правильно определить положение предмета в пространстве (над-под, впереди-сзади, ниже-выше, слева-справа), правильно выделить такие отношения, как «уже-шире», «больше-меньше», «короче-длиннее». К поступлению в школу ребенок уже воспринимает время, как категорию, которую нельзя вернуть или ускорить.</a:t>
            </a:r>
          </a:p>
          <a:p>
            <a:pPr marL="342900" lvl="0" indent="-342900"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ru-RU" sz="1200" b="1" dirty="0">
              <a:solidFill>
                <a:srgbClr val="800080"/>
              </a:solidFill>
              <a:latin typeface="Segoe"/>
            </a:endParaRPr>
          </a:p>
        </p:txBody>
      </p:sp>
    </p:spTree>
    <p:extLst>
      <p:ext uri="{BB962C8B-B14F-4D97-AF65-F5344CB8AC3E}">
        <p14:creationId xmlns:p14="http://schemas.microsoft.com/office/powerpoint/2010/main" val="182620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4" y="82724"/>
            <a:ext cx="86054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2" y="2270212"/>
            <a:ext cx="2232248" cy="212423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Личностная готовность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1988840"/>
            <a:ext cx="1728192" cy="18002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Навыки общения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059832" y="4638811"/>
            <a:ext cx="2952328" cy="18002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Эмоциональное здоровье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97724" y="4519203"/>
            <a:ext cx="1872208" cy="194421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Самоорганизация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16216" y="1910172"/>
            <a:ext cx="1944216" cy="187220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Самостоятельность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4638811"/>
            <a:ext cx="2592288" cy="1886508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Желание быть школьником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5671145" y="2996952"/>
            <a:ext cx="792088" cy="144016"/>
          </a:xfrm>
          <a:prstGeom prst="chevr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4436673" y="4394448"/>
            <a:ext cx="244363" cy="244363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2267744" y="2996952"/>
            <a:ext cx="1152128" cy="144016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7980000">
            <a:off x="2268234" y="4211058"/>
            <a:ext cx="1411707" cy="12053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2100000">
            <a:off x="5436072" y="4325533"/>
            <a:ext cx="1656184" cy="137829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05" y="-42181"/>
            <a:ext cx="93245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2984070" y="1952836"/>
            <a:ext cx="3168352" cy="1188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Развитие речи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Двойные фигурные скобки 13"/>
          <p:cNvSpPr/>
          <p:nvPr/>
        </p:nvSpPr>
        <p:spPr>
          <a:xfrm>
            <a:off x="2627784" y="5949280"/>
            <a:ext cx="1584176" cy="7200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ьная выноска 2"/>
          <p:cNvSpPr/>
          <p:nvPr/>
        </p:nvSpPr>
        <p:spPr>
          <a:xfrm>
            <a:off x="4932040" y="4099581"/>
            <a:ext cx="2088232" cy="1224136"/>
          </a:xfrm>
          <a:prstGeom prst="wedgeEllipseCallout">
            <a:avLst>
              <a:gd name="adj1" fmla="val -41549"/>
              <a:gd name="adj2" fmla="val -140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Грамматический строй речи</a:t>
            </a:r>
          </a:p>
        </p:txBody>
      </p:sp>
      <p:sp>
        <p:nvSpPr>
          <p:cNvPr id="12" name="Овальная выноска 11"/>
          <p:cNvSpPr/>
          <p:nvPr/>
        </p:nvSpPr>
        <p:spPr>
          <a:xfrm rot="60000">
            <a:off x="7294397" y="1610798"/>
            <a:ext cx="1895002" cy="936104"/>
          </a:xfrm>
          <a:prstGeom prst="wedgeEllipseCallout">
            <a:avLst>
              <a:gd name="adj1" fmla="val -109228"/>
              <a:gd name="adj2" fmla="val 46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Кругозор</a:t>
            </a:r>
          </a:p>
        </p:txBody>
      </p:sp>
      <p:sp>
        <p:nvSpPr>
          <p:cNvPr id="16" name="Овальная выноска 15"/>
          <p:cNvSpPr/>
          <p:nvPr/>
        </p:nvSpPr>
        <p:spPr>
          <a:xfrm>
            <a:off x="459093" y="3436922"/>
            <a:ext cx="1885355" cy="1262013"/>
          </a:xfrm>
          <a:prstGeom prst="wedgeEllipseCallout">
            <a:avLst>
              <a:gd name="adj1" fmla="val 103720"/>
              <a:gd name="adj2" fmla="val -90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Словарный запас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459093" y="1744519"/>
            <a:ext cx="1436406" cy="987493"/>
          </a:xfrm>
          <a:prstGeom prst="wedgeEllipseCallout">
            <a:avLst>
              <a:gd name="adj1" fmla="val 130442"/>
              <a:gd name="adj2" fmla="val 395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Связная речь</a:t>
            </a:r>
          </a:p>
        </p:txBody>
      </p:sp>
      <p:sp>
        <p:nvSpPr>
          <p:cNvPr id="24" name="Овальная выноска 23"/>
          <p:cNvSpPr/>
          <p:nvPr/>
        </p:nvSpPr>
        <p:spPr>
          <a:xfrm>
            <a:off x="2784947" y="4114624"/>
            <a:ext cx="1656184" cy="1194050"/>
          </a:xfrm>
          <a:prstGeom prst="wedgeEllipseCallout">
            <a:avLst>
              <a:gd name="adj1" fmla="val 26661"/>
              <a:gd name="adj2" fmla="val -1384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Фонематический слух</a:t>
            </a:r>
          </a:p>
        </p:txBody>
      </p:sp>
      <p:sp>
        <p:nvSpPr>
          <p:cNvPr id="25" name="Овальная выноска 24"/>
          <p:cNvSpPr/>
          <p:nvPr/>
        </p:nvSpPr>
        <p:spPr>
          <a:xfrm>
            <a:off x="7163780" y="3068960"/>
            <a:ext cx="1980220" cy="1224136"/>
          </a:xfrm>
          <a:prstGeom prst="wedgeEllipseCallout">
            <a:avLst>
              <a:gd name="adj1" fmla="val -113683"/>
              <a:gd name="adj2" fmla="val -75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Четкое звукопроизношение</a:t>
            </a:r>
          </a:p>
        </p:txBody>
      </p:sp>
    </p:spTree>
    <p:extLst>
      <p:ext uri="{BB962C8B-B14F-4D97-AF65-F5344CB8AC3E}">
        <p14:creationId xmlns:p14="http://schemas.microsoft.com/office/powerpoint/2010/main" val="224456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2016224" cy="5040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ГОТОВНОСТЬ РЕБЕНКА К ШКОЛЕ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627784" y="2276872"/>
            <a:ext cx="45719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27784" y="1412776"/>
            <a:ext cx="324036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Умение общаться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03209" y="2132856"/>
            <a:ext cx="3264935" cy="108012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Самостоятельность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самоорганизация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27784" y="2780928"/>
            <a:ext cx="3240360" cy="115212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Речь, кругозор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627784" y="3573016"/>
            <a:ext cx="3240360" cy="100811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Здоровье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50643" y="4221088"/>
            <a:ext cx="3170067" cy="11521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Зрительно-моторная координация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2650643" y="4941168"/>
            <a:ext cx="3217501" cy="108012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Желание быть школьником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650643" y="5661248"/>
            <a:ext cx="3217501" cy="792088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627784" y="6237312"/>
            <a:ext cx="3240360" cy="72008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Мышление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1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Памятка для родителей будущих первоклассников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800" i="1" dirty="0">
                <a:solidFill>
                  <a:schemeClr val="bg1">
                    <a:lumMod val="50000"/>
                  </a:schemeClr>
                </a:solidFill>
              </a:rPr>
              <a:t>Общая ориентация детей в окружающем мире и оценка запаса бытовых знаний, у будущих первоклассников, производится по ответам на следующие вопросы: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1">
                    <a:lumMod val="50000"/>
                  </a:schemeClr>
                </a:solidFill>
              </a:rPr>
            </a:b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dirty="0"/>
              <a:t>1. Как тебя зовут?</a:t>
            </a:r>
          </a:p>
          <a:p>
            <a:pPr indent="457200" algn="just"/>
            <a:r>
              <a:rPr lang="ru-RU" sz="1600" dirty="0"/>
              <a:t>2. Сколько тебе лет?</a:t>
            </a:r>
          </a:p>
          <a:p>
            <a:pPr indent="457200" algn="just"/>
            <a:r>
              <a:rPr lang="ru-RU" sz="1600" dirty="0"/>
              <a:t>3. Как зовут твоих родителей?</a:t>
            </a:r>
          </a:p>
          <a:p>
            <a:pPr indent="457200" algn="just"/>
            <a:r>
              <a:rPr lang="ru-RU" sz="1600" dirty="0"/>
              <a:t>4. Где они работают и кем?</a:t>
            </a:r>
          </a:p>
          <a:p>
            <a:pPr indent="457200" algn="just"/>
            <a:r>
              <a:rPr lang="ru-RU" sz="1600" dirty="0"/>
              <a:t>5. Как называется город, в котором ты живёшь?</a:t>
            </a:r>
          </a:p>
          <a:p>
            <a:pPr indent="457200" algn="just"/>
            <a:r>
              <a:rPr lang="ru-RU" sz="1600" dirty="0"/>
              <a:t>6. Какая река протекает в нашем городе?</a:t>
            </a:r>
          </a:p>
          <a:p>
            <a:pPr indent="457200" algn="just"/>
            <a:r>
              <a:rPr lang="ru-RU" sz="1600" dirty="0"/>
              <a:t>7. Назови свой домашний адрес.</a:t>
            </a:r>
          </a:p>
          <a:p>
            <a:pPr indent="457200" algn="just"/>
            <a:r>
              <a:rPr lang="ru-RU" sz="1600" dirty="0"/>
              <a:t>8. Есть ли у тебя сестра, брат?</a:t>
            </a:r>
          </a:p>
          <a:p>
            <a:pPr indent="457200" algn="just"/>
            <a:r>
              <a:rPr lang="ru-RU" sz="1600" dirty="0"/>
              <a:t>9. Сколько ей (ему) лет?</a:t>
            </a:r>
          </a:p>
          <a:p>
            <a:pPr indent="457200" algn="just"/>
            <a:r>
              <a:rPr lang="ru-RU" sz="1600" dirty="0"/>
              <a:t>10. На сколько она (он) младше (старше) тебя?</a:t>
            </a:r>
          </a:p>
          <a:p>
            <a:pPr indent="457200" algn="just"/>
            <a:r>
              <a:rPr lang="ru-RU" sz="1600" dirty="0"/>
              <a:t>11. Каких животных ты знаешь? Какие из них дикие, домашние?</a:t>
            </a:r>
          </a:p>
          <a:p>
            <a:pPr indent="457200" algn="just"/>
            <a:r>
              <a:rPr lang="ru-RU" sz="1600" dirty="0"/>
              <a:t>12. В какое время года появляются листья на деревьях, а в какое опадают?</a:t>
            </a:r>
          </a:p>
          <a:p>
            <a:pPr indent="457200" algn="just"/>
            <a:r>
              <a:rPr lang="ru-RU" sz="1600" dirty="0"/>
              <a:t>13. Как называется то время дня, когда ты просыпаешься, обедаешь, готовишься ко сну?</a:t>
            </a:r>
          </a:p>
          <a:p>
            <a:pPr indent="457200" algn="just"/>
            <a:r>
              <a:rPr lang="ru-RU" sz="1600" dirty="0"/>
              <a:t>14. Сколько времён года ты знаешь?</a:t>
            </a:r>
          </a:p>
          <a:p>
            <a:pPr indent="457200" algn="just"/>
            <a:r>
              <a:rPr lang="ru-RU" sz="1600" dirty="0"/>
              <a:t>15. Сколько месяцев в году и как они называются?</a:t>
            </a:r>
          </a:p>
          <a:p>
            <a:pPr indent="457200" algn="just"/>
            <a:r>
              <a:rPr lang="ru-RU" sz="1600" dirty="0"/>
              <a:t>16. Где правая (левая) рука?</a:t>
            </a:r>
          </a:p>
          <a:p>
            <a:pPr indent="457200" algn="just"/>
            <a:r>
              <a:rPr lang="ru-RU" sz="1600" dirty="0"/>
              <a:t>17. Прочти стихотворение.</a:t>
            </a:r>
          </a:p>
          <a:p>
            <a:pPr indent="457200" algn="just"/>
            <a:r>
              <a:rPr lang="ru-RU" sz="1600" dirty="0"/>
              <a:t>18. Знания математики:</a:t>
            </a:r>
          </a:p>
          <a:p>
            <a:pPr indent="457200" algn="just"/>
            <a:r>
              <a:rPr lang="ru-RU" sz="1600" dirty="0"/>
              <a:t>- счёт до 10 (20) и обратно</a:t>
            </a:r>
          </a:p>
          <a:p>
            <a:pPr indent="457200" algn="just"/>
            <a:r>
              <a:rPr lang="ru-RU" sz="1600" dirty="0"/>
              <a:t>- сравнение групп предметов по количеству (больше – меньше)</a:t>
            </a:r>
          </a:p>
          <a:p>
            <a:pPr indent="457200" algn="just"/>
            <a:r>
              <a:rPr lang="ru-RU" sz="1600" dirty="0"/>
              <a:t>- решение задач на сложение и вычитание.</a:t>
            </a:r>
          </a:p>
        </p:txBody>
      </p:sp>
    </p:spTree>
    <p:extLst>
      <p:ext uri="{BB962C8B-B14F-4D97-AF65-F5344CB8AC3E}">
        <p14:creationId xmlns:p14="http://schemas.microsoft.com/office/powerpoint/2010/main" val="2283915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675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Памятка для родителей будущих первоклассников Общая ориентация детей в окружающем мире и оценка запаса бытовых знаний, у будущих первоклассников, производится по ответам на следующие вопросы: 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2015-11-07T20:56:54Z</dcterms:created>
  <dcterms:modified xsi:type="dcterms:W3CDTF">2016-02-15T12:29:35Z</dcterms:modified>
</cp:coreProperties>
</file>