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EBF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970D4-EC66-4762-A1B5-56DFC5D450FD}" type="datetimeFigureOut">
              <a:rPr lang="ru-RU" smtClean="0"/>
              <a:pPr/>
              <a:t>17.07.2016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545DC-E9C3-4CEF-B12D-366C652B1B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970D4-EC66-4762-A1B5-56DFC5D450FD}" type="datetimeFigureOut">
              <a:rPr lang="ru-RU" smtClean="0"/>
              <a:pPr/>
              <a:t>17.07.2016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545DC-E9C3-4CEF-B12D-366C652B1B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970D4-EC66-4762-A1B5-56DFC5D450FD}" type="datetimeFigureOut">
              <a:rPr lang="ru-RU" smtClean="0"/>
              <a:pPr/>
              <a:t>17.07.2016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545DC-E9C3-4CEF-B12D-366C652B1B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970D4-EC66-4762-A1B5-56DFC5D450FD}" type="datetimeFigureOut">
              <a:rPr lang="ru-RU" smtClean="0"/>
              <a:pPr/>
              <a:t>17.07.2016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545DC-E9C3-4CEF-B12D-366C652B1B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970D4-EC66-4762-A1B5-56DFC5D450FD}" type="datetimeFigureOut">
              <a:rPr lang="ru-RU" smtClean="0"/>
              <a:pPr/>
              <a:t>17.07.2016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545DC-E9C3-4CEF-B12D-366C652B1B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970D4-EC66-4762-A1B5-56DFC5D450FD}" type="datetimeFigureOut">
              <a:rPr lang="ru-RU" smtClean="0"/>
              <a:pPr/>
              <a:t>17.07.2016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545DC-E9C3-4CEF-B12D-366C652B1B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970D4-EC66-4762-A1B5-56DFC5D450FD}" type="datetimeFigureOut">
              <a:rPr lang="ru-RU" smtClean="0"/>
              <a:pPr/>
              <a:t>17.07.2016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545DC-E9C3-4CEF-B12D-366C652B1B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970D4-EC66-4762-A1B5-56DFC5D450FD}" type="datetimeFigureOut">
              <a:rPr lang="ru-RU" smtClean="0"/>
              <a:pPr/>
              <a:t>17.07.2016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545DC-E9C3-4CEF-B12D-366C652B1B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970D4-EC66-4762-A1B5-56DFC5D450FD}" type="datetimeFigureOut">
              <a:rPr lang="ru-RU" smtClean="0"/>
              <a:pPr/>
              <a:t>17.07.2016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545DC-E9C3-4CEF-B12D-366C652B1B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970D4-EC66-4762-A1B5-56DFC5D450FD}" type="datetimeFigureOut">
              <a:rPr lang="ru-RU" smtClean="0"/>
              <a:pPr/>
              <a:t>17.07.2016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545DC-E9C3-4CEF-B12D-366C652B1B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970D4-EC66-4762-A1B5-56DFC5D450FD}" type="datetimeFigureOut">
              <a:rPr lang="ru-RU" smtClean="0"/>
              <a:pPr/>
              <a:t>17.07.2016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B4545DC-E9C3-4CEF-B12D-366C652B1B3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EE970D4-EC66-4762-A1B5-56DFC5D450FD}" type="datetimeFigureOut">
              <a:rPr lang="ru-RU" smtClean="0"/>
              <a:pPr/>
              <a:t>17.07.2016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B4545DC-E9C3-4CEF-B12D-366C652B1B36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857256"/>
          </a:xfrm>
        </p:spPr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  <a:effectLst>
                  <a:reflection blurRad="6350" stA="60000" endA="900" endPos="58000" dir="5400000" sy="-100000" algn="bl" rotWithShape="0"/>
                </a:effectLst>
              </a:rPr>
              <a:t>Дидактический материал</a:t>
            </a:r>
            <a:endParaRPr lang="ru-RU" b="1" dirty="0">
              <a:solidFill>
                <a:srgbClr val="7030A0"/>
              </a:solidFill>
              <a:effectLst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1285860"/>
            <a:ext cx="4038600" cy="484030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1600" dirty="0" smtClean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</a:rPr>
              <a:t>     </a:t>
            </a:r>
            <a:r>
              <a:rPr lang="ru-RU" sz="1600" dirty="0" smtClean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ИЗ КАКОГО ЭТО ПРОИЗВЕДЕНИЯ</a:t>
            </a:r>
            <a:r>
              <a:rPr lang="ru-RU" sz="1600" dirty="0" smtClean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?»</a:t>
            </a:r>
          </a:p>
          <a:p>
            <a:pPr>
              <a:buNone/>
            </a:pPr>
            <a:endParaRPr lang="ru-RU" sz="1600" dirty="0" smtClean="0">
              <a:ln>
                <a:solidFill>
                  <a:srgbClr val="7030A0"/>
                </a:solidFill>
              </a:ln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 smtClean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Убежал</a:t>
            </a:r>
            <a:r>
              <a:rPr lang="ru-RU" sz="1600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как от огня. </a:t>
            </a:r>
            <a:endParaRPr lang="ru-RU" sz="1600" dirty="0" smtClean="0">
              <a:ln>
                <a:solidFill>
                  <a:srgbClr val="7030A0"/>
                </a:solidFill>
              </a:ln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 smtClean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Я </a:t>
            </a:r>
            <a:r>
              <a:rPr lang="ru-RU" sz="1600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хочу напиться чаю,</a:t>
            </a:r>
          </a:p>
          <a:p>
            <a:pPr>
              <a:buNone/>
            </a:pPr>
            <a:r>
              <a:rPr lang="ru-RU" sz="1600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 самовару подбегаю</a:t>
            </a:r>
          </a:p>
          <a:p>
            <a:pPr>
              <a:buNone/>
            </a:pPr>
            <a:r>
              <a:rPr lang="ru-RU" sz="1600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Но пузатый от меня</a:t>
            </a:r>
          </a:p>
          <a:p>
            <a:pPr>
              <a:buNone/>
            </a:pPr>
            <a:r>
              <a:rPr lang="ru-RU" sz="1600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Убежал как от огня</a:t>
            </a:r>
            <a:r>
              <a:rPr lang="ru-RU" sz="1600" dirty="0" smtClean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r">
              <a:buNone/>
            </a:pPr>
            <a:r>
              <a:rPr lang="ru-RU" sz="1600" dirty="0" smtClean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 К. И. Чуковский</a:t>
            </a:r>
          </a:p>
          <a:p>
            <a:pPr algn="r">
              <a:buNone/>
            </a:pPr>
            <a:r>
              <a:rPr lang="ru-RU" sz="1600" dirty="0" smtClean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1600" dirty="0" err="1" smtClean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Мойдодыр</a:t>
            </a:r>
            <a:r>
              <a:rPr lang="ru-RU" sz="1600" dirty="0" smtClean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»)</a:t>
            </a:r>
          </a:p>
          <a:p>
            <a:pPr>
              <a:buNone/>
            </a:pPr>
            <a:endParaRPr lang="ru-RU" sz="1600" dirty="0">
              <a:ln>
                <a:solidFill>
                  <a:srgbClr val="7030A0"/>
                </a:solidFill>
              </a:ln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dirty="0" smtClean="0">
              <a:ln>
                <a:solidFill>
                  <a:srgbClr val="7030A0"/>
                </a:solidFill>
              </a:ln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Скачет сито по полям,</a:t>
            </a:r>
          </a:p>
          <a:p>
            <a:pPr>
              <a:buNone/>
            </a:pPr>
            <a:r>
              <a:rPr lang="ru-RU" sz="1600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 корыто по лугам.</a:t>
            </a:r>
          </a:p>
          <a:p>
            <a:pPr>
              <a:buNone/>
            </a:pPr>
            <a:r>
              <a:rPr lang="ru-RU" sz="1600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 лопатою метла</a:t>
            </a:r>
          </a:p>
          <a:p>
            <a:pPr>
              <a:buNone/>
            </a:pPr>
            <a:r>
              <a:rPr lang="ru-RU" sz="1600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Вдоль по улице пошла</a:t>
            </a:r>
            <a:r>
              <a:rPr lang="ru-RU" sz="1600" dirty="0" smtClean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r">
              <a:buNone/>
            </a:pPr>
            <a:endParaRPr lang="ru-RU" sz="1600" dirty="0" smtClean="0">
              <a:ln>
                <a:solidFill>
                  <a:srgbClr val="7030A0"/>
                </a:solidFill>
              </a:ln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1600" dirty="0" smtClean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 К. И. Чуковский</a:t>
            </a:r>
          </a:p>
          <a:p>
            <a:pPr algn="r">
              <a:buNone/>
            </a:pPr>
            <a:r>
              <a:rPr lang="ru-RU" sz="1600" dirty="0" smtClean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« </a:t>
            </a:r>
            <a:r>
              <a:rPr lang="ru-RU" sz="1600" dirty="0" err="1" smtClean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Федорино</a:t>
            </a:r>
            <a:r>
              <a:rPr lang="ru-RU" sz="1600" dirty="0" smtClean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горе»)</a:t>
            </a:r>
          </a:p>
          <a:p>
            <a:pPr algn="r"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dirty="0"/>
          </a:p>
          <a:p>
            <a:pPr>
              <a:buNone/>
            </a:pPr>
            <a:endParaRPr lang="ru-RU" sz="16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ru-RU" sz="1600" dirty="0" smtClean="0"/>
          </a:p>
          <a:p>
            <a:pPr>
              <a:buNone/>
            </a:pPr>
            <a:r>
              <a:rPr lang="ru-RU" sz="1600" dirty="0" smtClean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Пошёл </a:t>
            </a:r>
            <a:r>
              <a:rPr lang="ru-RU" sz="1600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старик  к синему морю:</a:t>
            </a:r>
          </a:p>
          <a:p>
            <a:pPr>
              <a:buNone/>
            </a:pPr>
            <a:r>
              <a:rPr lang="ru-RU" sz="1600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(Неспокойно синее море.)</a:t>
            </a:r>
          </a:p>
          <a:p>
            <a:pPr>
              <a:buNone/>
            </a:pPr>
            <a:r>
              <a:rPr lang="ru-RU" sz="1600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Стал он кликать золотую рыбку.</a:t>
            </a:r>
          </a:p>
          <a:p>
            <a:pPr>
              <a:buNone/>
            </a:pPr>
            <a:r>
              <a:rPr lang="ru-RU" sz="1600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Приплыла к нему рыбка, спросила:</a:t>
            </a:r>
          </a:p>
          <a:p>
            <a:pPr>
              <a:buNone/>
            </a:pPr>
            <a:r>
              <a:rPr lang="ru-RU" sz="1600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«Чего тебе надобно, старче</a:t>
            </a:r>
            <a:r>
              <a:rPr lang="ru-RU" sz="1600" dirty="0" smtClean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?»</a:t>
            </a:r>
          </a:p>
          <a:p>
            <a:pPr algn="r">
              <a:buNone/>
            </a:pPr>
            <a:r>
              <a:rPr lang="ru-RU" sz="1600" dirty="0" smtClean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 А.С. Пушкин </a:t>
            </a:r>
          </a:p>
          <a:p>
            <a:pPr algn="r">
              <a:buNone/>
            </a:pPr>
            <a:r>
              <a:rPr lang="ru-RU" sz="1600" dirty="0" smtClean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 Сказка о золотой рыбке»)</a:t>
            </a:r>
            <a:endParaRPr lang="ru-RU" sz="1600" dirty="0">
              <a:ln>
                <a:solidFill>
                  <a:srgbClr val="7030A0"/>
                </a:solidFill>
              </a:ln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dirty="0" smtClean="0">
              <a:ln>
                <a:solidFill>
                  <a:srgbClr val="7030A0"/>
                </a:solidFill>
              </a:ln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dirty="0">
              <a:ln>
                <a:solidFill>
                  <a:srgbClr val="7030A0"/>
                </a:solidFill>
              </a:ln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 smtClean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Крошка сын к отцу пришёл </a:t>
            </a:r>
          </a:p>
          <a:p>
            <a:pPr>
              <a:buNone/>
            </a:pPr>
            <a:r>
              <a:rPr lang="ru-RU" sz="1600" dirty="0" smtClean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 спросила кроха: </a:t>
            </a:r>
          </a:p>
          <a:p>
            <a:pPr>
              <a:buNone/>
            </a:pPr>
            <a:r>
              <a:rPr lang="ru-RU" sz="1600" dirty="0" smtClean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«Что такое хорошо? </a:t>
            </a:r>
          </a:p>
          <a:p>
            <a:pPr>
              <a:buNone/>
            </a:pPr>
            <a:r>
              <a:rPr lang="ru-RU" sz="1600" dirty="0" smtClean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 что такое плохо?»  </a:t>
            </a:r>
          </a:p>
          <a:p>
            <a:pPr>
              <a:buNone/>
            </a:pPr>
            <a:endParaRPr lang="ru-RU" sz="1600" dirty="0">
              <a:ln>
                <a:solidFill>
                  <a:srgbClr val="7030A0"/>
                </a:solidFill>
              </a:ln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1600" dirty="0" smtClean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(В. Маяковский «Что такое хорошо?</a:t>
            </a:r>
          </a:p>
          <a:p>
            <a:pPr algn="r">
              <a:buNone/>
            </a:pPr>
            <a:r>
              <a:rPr lang="ru-RU" sz="1600" dirty="0" smtClean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 что такое плохо?)</a:t>
            </a:r>
          </a:p>
          <a:p>
            <a:pPr>
              <a:buNone/>
            </a:pPr>
            <a:endParaRPr lang="ru-RU" sz="1600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Распредели правильно</a:t>
            </a:r>
            <a:endParaRPr lang="ru-RU" b="1" dirty="0">
              <a:solidFill>
                <a:srgbClr val="7030A0"/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14282" y="1600200"/>
            <a:ext cx="8472518" cy="5043510"/>
          </a:xfrm>
        </p:spPr>
        <p:txBody>
          <a:bodyPr/>
          <a:lstStyle/>
          <a:p>
            <a:pPr marL="180975" indent="-161925">
              <a:buNone/>
            </a:pPr>
            <a:r>
              <a:rPr lang="ru-RU" dirty="0" smtClean="0"/>
              <a:t>                                                                          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71472" y="2000240"/>
            <a:ext cx="2071702" cy="571504"/>
          </a:xfrm>
          <a:prstGeom prst="rect">
            <a:avLst/>
          </a:prstGeom>
          <a:solidFill>
            <a:srgbClr val="E1EBF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Емеля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71472" y="2857496"/>
            <a:ext cx="2071702" cy="571504"/>
          </a:xfrm>
          <a:prstGeom prst="rect">
            <a:avLst/>
          </a:prstGeom>
          <a:solidFill>
            <a:srgbClr val="E1EBF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Герда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71472" y="3714752"/>
            <a:ext cx="2071702" cy="571504"/>
          </a:xfrm>
          <a:prstGeom prst="rect">
            <a:avLst/>
          </a:prstGeom>
          <a:solidFill>
            <a:srgbClr val="E1EBF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Гномы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71472" y="4572008"/>
            <a:ext cx="2071702" cy="571504"/>
          </a:xfrm>
          <a:prstGeom prst="rect">
            <a:avLst/>
          </a:prstGeom>
          <a:solidFill>
            <a:srgbClr val="E1EBF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Корова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286380" y="2000240"/>
            <a:ext cx="2214578" cy="571504"/>
          </a:xfrm>
          <a:prstGeom prst="rect">
            <a:avLst/>
          </a:prstGeom>
          <a:solidFill>
            <a:srgbClr val="E1EBF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« Снежная королева»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286380" y="2928934"/>
            <a:ext cx="2214578" cy="571504"/>
          </a:xfrm>
          <a:prstGeom prst="rect">
            <a:avLst/>
          </a:prstGeom>
          <a:solidFill>
            <a:srgbClr val="E1EBF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«</a:t>
            </a:r>
            <a:r>
              <a:rPr lang="ru-RU" dirty="0" err="1" smtClean="0">
                <a:solidFill>
                  <a:srgbClr val="7030A0"/>
                </a:solidFill>
              </a:rPr>
              <a:t>Хаврошечка</a:t>
            </a:r>
            <a:r>
              <a:rPr lang="ru-RU" dirty="0" smtClean="0">
                <a:solidFill>
                  <a:schemeClr val="tx1"/>
                </a:solidFill>
              </a:rPr>
              <a:t>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286380" y="3786190"/>
            <a:ext cx="2214578" cy="571504"/>
          </a:xfrm>
          <a:prstGeom prst="rect">
            <a:avLst/>
          </a:prstGeom>
          <a:solidFill>
            <a:srgbClr val="E1EBF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«По щучьему велению»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286380" y="4643446"/>
            <a:ext cx="2214578" cy="571504"/>
          </a:xfrm>
          <a:prstGeom prst="rect">
            <a:avLst/>
          </a:prstGeom>
          <a:solidFill>
            <a:srgbClr val="E1EBF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«Белоснежка и семь гномов»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</p:spPr>
        <p:txBody>
          <a:bodyPr/>
          <a:lstStyle/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Добрый и злой  </a:t>
            </a:r>
            <a:endParaRPr lang="ru-RU" b="1" dirty="0">
              <a:solidFill>
                <a:srgbClr val="7030A0"/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95864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142976" y="1714488"/>
            <a:ext cx="2286016" cy="5715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7030A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«Золотой ключик»</a:t>
            </a:r>
            <a:endParaRPr lang="ru-RU" dirty="0">
              <a:solidFill>
                <a:srgbClr val="7030A0"/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428860" y="2571744"/>
            <a:ext cx="1271590" cy="7143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71472" y="2571744"/>
            <a:ext cx="1271590" cy="7143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786446" y="1785926"/>
            <a:ext cx="2286016" cy="5715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7030A0"/>
                </a:solidFill>
                <a:effectLst>
                  <a:reflection blurRad="6350" stA="60000" endA="900" endPos="58000" dir="5400000" sy="-100000" algn="bl" rotWithShape="0"/>
                </a:effectLst>
              </a:rPr>
              <a:t>«Гуси –лебеди"</a:t>
            </a:r>
            <a:endParaRPr lang="ru-RU" dirty="0">
              <a:solidFill>
                <a:srgbClr val="7030A0"/>
              </a:solidFill>
              <a:effectLst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572132" y="2643182"/>
            <a:ext cx="1143008" cy="7143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7286644" y="2643182"/>
            <a:ext cx="1214446" cy="7143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3643306" y="3500438"/>
            <a:ext cx="1857388" cy="5715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7030A0"/>
                </a:solidFill>
                <a:effectLst>
                  <a:reflection blurRad="6350" stA="60000" endA="900" endPos="58000" dir="5400000" sy="-100000" algn="bl" rotWithShape="0"/>
                </a:effectLst>
              </a:rPr>
              <a:t>«</a:t>
            </a:r>
            <a:r>
              <a:rPr lang="ru-RU" dirty="0" err="1" smtClean="0">
                <a:solidFill>
                  <a:srgbClr val="7030A0"/>
                </a:solidFill>
                <a:effectLst>
                  <a:reflection blurRad="6350" stA="60000" endA="900" endPos="58000" dir="5400000" sy="-100000" algn="bl" rotWithShape="0"/>
                </a:effectLst>
              </a:rPr>
              <a:t>Жихарка</a:t>
            </a:r>
            <a:r>
              <a:rPr lang="ru-RU" dirty="0" smtClean="0">
                <a:solidFill>
                  <a:srgbClr val="7030A0"/>
                </a:solidFill>
                <a:effectLst>
                  <a:reflection blurRad="6350" stA="60000" endA="900" endPos="58000" dir="5400000" sy="-100000" algn="bl" rotWithShape="0"/>
                </a:effectLst>
              </a:rPr>
              <a:t>»</a:t>
            </a:r>
            <a:endParaRPr lang="ru-RU" dirty="0">
              <a:solidFill>
                <a:srgbClr val="7030A0"/>
              </a:solidFill>
              <a:effectLst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928926" y="4429132"/>
            <a:ext cx="1485904" cy="64294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5072066" y="4429132"/>
            <a:ext cx="1428760" cy="64294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Колобок – Лиса – Лягушка – Медведь – Волк</a:t>
            </a:r>
          </a:p>
          <a:p>
            <a:pPr>
              <a:buNone/>
            </a:pPr>
            <a:endParaRPr lang="ru-RU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Жучка – Внучка – Зайка – Кошка – Мышка</a:t>
            </a:r>
          </a:p>
          <a:p>
            <a:pPr>
              <a:buNone/>
            </a:pPr>
            <a:endParaRPr lang="ru-RU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Лягушка-квакушка – Мышка-норушка – Лисичка-сестричка – Петушок-гребешок</a:t>
            </a: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857388"/>
          </a:xfrm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normAutofit fontScale="90000"/>
          </a:bodyPr>
          <a:lstStyle/>
          <a:p>
            <a:pPr algn="ctr"/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5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Кто лишний?</a:t>
            </a:r>
            <a:endParaRPr lang="ru-RU" sz="5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Угадай сказку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 </a:t>
            </a:r>
            <a:r>
              <a:rPr lang="ru-RU" dirty="0" smtClean="0">
                <a:solidFill>
                  <a:srgbClr val="7030A0"/>
                </a:solidFill>
              </a:rPr>
              <a:t>«Какая сказка спряталась в этом рисунке?»</a:t>
            </a:r>
          </a:p>
          <a:p>
            <a:pPr algn="ctr">
              <a:buNone/>
            </a:pP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4" name="Рисунок 3" descr="99564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2643182"/>
            <a:ext cx="2242148" cy="1643074"/>
          </a:xfrm>
          <a:prstGeom prst="rect">
            <a:avLst/>
          </a:prstGeom>
          <a:ln w="38100">
            <a:solidFill>
              <a:srgbClr val="002060"/>
            </a:solidFill>
          </a:ln>
        </p:spPr>
      </p:pic>
      <p:pic>
        <p:nvPicPr>
          <p:cNvPr id="7" name="Рисунок 6" descr="451-3_en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488" y="4643446"/>
            <a:ext cx="2587217" cy="1895945"/>
          </a:xfrm>
          <a:prstGeom prst="rect">
            <a:avLst/>
          </a:prstGeom>
          <a:ln w="38100">
            <a:solidFill>
              <a:srgbClr val="002060"/>
            </a:solidFill>
          </a:ln>
        </p:spPr>
      </p:pic>
      <p:pic>
        <p:nvPicPr>
          <p:cNvPr id="9" name="Рисунок 8" descr="Kurochka-Ryaba-Rasskazy-po-kartinkam-Kartochk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95597" y="2571745"/>
            <a:ext cx="2419674" cy="1714511"/>
          </a:xfrm>
          <a:prstGeom prst="rect">
            <a:avLst/>
          </a:prstGeom>
          <a:ln w="38100">
            <a:solidFill>
              <a:srgbClr val="002060"/>
            </a:solidFill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175</TotalTime>
  <Words>214</Words>
  <Application>Microsoft Office PowerPoint</Application>
  <PresentationFormat>Экран (4:3)</PresentationFormat>
  <Paragraphs>63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Поток</vt:lpstr>
      <vt:lpstr>Дидактический материал</vt:lpstr>
      <vt:lpstr>Распредели правильно</vt:lpstr>
      <vt:lpstr>Добрый и злой  </vt:lpstr>
      <vt:lpstr>                 Кто лишний?</vt:lpstr>
      <vt:lpstr>Угадай сказку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Дидактический материал</dc:title>
  <dc:creator>ipk</dc:creator>
  <cp:lastModifiedBy>Dima</cp:lastModifiedBy>
  <cp:revision>20</cp:revision>
  <dcterms:created xsi:type="dcterms:W3CDTF">2011-04-28T05:52:01Z</dcterms:created>
  <dcterms:modified xsi:type="dcterms:W3CDTF">2016-07-17T04:16:55Z</dcterms:modified>
</cp:coreProperties>
</file>