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59" r:id="rId16"/>
    <p:sldId id="27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komaktab.uz/" TargetMode="External"/><Relationship Id="rId2" Type="http://schemas.openxmlformats.org/officeDocument/2006/relationships/hyperlink" Target="http://&#1084;&#1083;&#1072;&#1076;&#1096;&#1072;&#1103;&#1096;&#1082;&#1086;&#1083;&#1072;.&#1088;&#1092;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kazochki.narod.ru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r>
              <a:rPr lang="ru-RU" b="1" i="1" dirty="0" smtClean="0"/>
              <a:t>МАСТЕР-КЛАСС</a:t>
            </a:r>
            <a:br>
              <a:rPr lang="ru-RU" b="1" i="1" dirty="0" smtClean="0"/>
            </a:br>
            <a:r>
              <a:rPr lang="ru-RU" b="1" i="1" dirty="0" smtClean="0"/>
              <a:t>«Методика проведения учебных исследований в детском саду»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285728"/>
            <a:ext cx="4545115" cy="1559096"/>
          </a:xfrm>
        </p:spPr>
        <p:txBody>
          <a:bodyPr rtlCol="0">
            <a:normAutofit fontScale="775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Овчинникова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Инна Николаевна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воспитатель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МБДОУ</a:t>
            </a: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Платоновский детский сад </a:t>
            </a:r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731" y="0"/>
            <a:ext cx="7956550" cy="76470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400" b="1" i="1" dirty="0" smtClean="0"/>
              <a:t>Последовательность детского экспериментирования</a:t>
            </a: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175" y="1772816"/>
            <a:ext cx="4572000" cy="607219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1.Постановка исследовательской задачи в виде того или иного варианта проблемной ситуации. 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357687" y="1643061"/>
            <a:ext cx="484187" cy="28575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2281" y="2536030"/>
            <a:ext cx="4786313" cy="500063"/>
          </a:xfrm>
          <a:prstGeom prst="rect">
            <a:avLst/>
          </a:prstGeom>
          <a:solidFill>
            <a:srgbClr val="FFC0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2. Прогнозирование результата (старший возраст)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758531" y="1928810"/>
            <a:ext cx="484188" cy="607220"/>
          </a:xfrm>
          <a:prstGeom prst="downArrow">
            <a:avLst/>
          </a:prstGeom>
          <a:gradFill>
            <a:gsLst>
              <a:gs pos="6700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6594" y="3178968"/>
            <a:ext cx="5214937" cy="7143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3. Уточнение правил безопасности  жизнедеятельности в ходе осуществления экспериментирования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5401469" y="1928810"/>
            <a:ext cx="484187" cy="1250158"/>
          </a:xfrm>
          <a:prstGeom prst="downArrow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00906" y="4036218"/>
            <a:ext cx="5429250" cy="500062"/>
          </a:xfrm>
          <a:prstGeom prst="rect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4. Распределение воспитанников на подгруппы, выбор ведущих, капитанов  (старший возраст)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6044406" y="1928810"/>
            <a:ext cx="484188" cy="203597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4829969" y="303609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43781" y="4653136"/>
            <a:ext cx="5786438" cy="454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5. Выполнение эксперимента (под руководством взрослого)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6544469" y="1928810"/>
            <a:ext cx="484187" cy="260747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329531" y="5179218"/>
            <a:ext cx="6215063" cy="428625"/>
          </a:xfrm>
          <a:prstGeom prst="rect">
            <a:avLst/>
          </a:prstGeom>
          <a:solidFill>
            <a:srgbClr val="FF0000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6. Наблюдение результатов эксперимента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543844" y="5750718"/>
            <a:ext cx="6572250" cy="357187"/>
          </a:xfrm>
          <a:prstGeom prst="rect">
            <a:avLst/>
          </a:prstGeom>
          <a:solidFill>
            <a:srgbClr val="FFFF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7. Фиксирование результатов эксперимента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7115969" y="1928811"/>
            <a:ext cx="484187" cy="325040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7687469" y="1928810"/>
            <a:ext cx="428625" cy="3750470"/>
          </a:xfrm>
          <a:prstGeom prst="downArrow">
            <a:avLst/>
          </a:prstGeom>
          <a:solidFill>
            <a:schemeClr val="accent5">
              <a:lumMod val="75000"/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758156" y="6250779"/>
            <a:ext cx="6858000" cy="4286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8. Формулировка выводов</a:t>
            </a:r>
          </a:p>
        </p:txBody>
      </p:sp>
      <p:sp>
        <p:nvSpPr>
          <p:cNvPr id="20" name="Стрелка вниз 19"/>
          <p:cNvSpPr/>
          <p:nvPr/>
        </p:nvSpPr>
        <p:spPr>
          <a:xfrm>
            <a:off x="8116094" y="1928810"/>
            <a:ext cx="484187" cy="4321969"/>
          </a:xfrm>
          <a:prstGeom prst="downArrow">
            <a:avLst/>
          </a:prstGeom>
          <a:solidFill>
            <a:srgbClr val="92D05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53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Ирина\Deskto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39158"/>
            <a:ext cx="8856984" cy="476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20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ocuments and Settings\Admin\Рабочий стол\НАУЧНЫЕ РАБОТЫ. ПОДГОТОВКА\Арина подготовка\Фото опыта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1962407">
            <a:off x="359603" y="2325659"/>
            <a:ext cx="3367200" cy="2742854"/>
          </a:xfrm>
          <a:prstGeom prst="rect">
            <a:avLst/>
          </a:prstGeom>
          <a:noFill/>
        </p:spPr>
      </p:pic>
      <p:pic>
        <p:nvPicPr>
          <p:cNvPr id="1026" name="Picture 2" descr="C:\Users\Ирина\Desktop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19313"/>
            <a:ext cx="5153794" cy="313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мы 024.jpg"/>
          <p:cNvPicPr/>
          <p:nvPr/>
        </p:nvPicPr>
        <p:blipFill rotWithShape="1">
          <a:blip r:embed="rId4" cstate="print"/>
          <a:srcRect b="10438"/>
          <a:stretch/>
        </p:blipFill>
        <p:spPr>
          <a:xfrm rot="3888057">
            <a:off x="4983910" y="2405042"/>
            <a:ext cx="3937640" cy="325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498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НАУЧНЫЕ РАБОТЫ. ПОДГОТОВКА\Арина подготовка\Фото опыта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88840"/>
            <a:ext cx="6808270" cy="4485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641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1270804725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77124"/>
            <a:ext cx="4171950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47864" y="2708920"/>
            <a:ext cx="5400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2800" b="1" i="1" dirty="0"/>
              <a:t>Самое лучшее открытие </a:t>
            </a:r>
            <a:r>
              <a:rPr lang="ru-RU" sz="2800" b="1" i="1" dirty="0" smtClean="0"/>
              <a:t>– </a:t>
            </a:r>
            <a:r>
              <a:rPr lang="ru-RU" sz="2800" b="1" i="1" dirty="0"/>
              <a:t>то, </a:t>
            </a:r>
            <a:r>
              <a:rPr lang="ru-RU" sz="2800" b="1" i="1" dirty="0" smtClean="0"/>
              <a:t>которое </a:t>
            </a:r>
            <a:r>
              <a:rPr lang="ru-RU" sz="2800" b="1" i="1" dirty="0"/>
              <a:t>ребенок  </a:t>
            </a:r>
            <a:r>
              <a:rPr lang="ru-RU" sz="2800" b="1" i="1" dirty="0" smtClean="0"/>
              <a:t>делает </a:t>
            </a:r>
            <a:r>
              <a:rPr lang="ru-RU" sz="2800" b="1" i="1" dirty="0"/>
              <a:t>сам. </a:t>
            </a:r>
            <a:endParaRPr lang="ru-RU" sz="2800" b="1" i="1" dirty="0" smtClean="0"/>
          </a:p>
          <a:p>
            <a:pPr>
              <a:buFont typeface="Wingdings" pitchFamily="2" charset="2"/>
              <a:buNone/>
            </a:pPr>
            <a:r>
              <a:rPr lang="ru-RU" sz="2800" b="1" i="1" dirty="0" smtClean="0"/>
              <a:t>У. </a:t>
            </a:r>
            <a:r>
              <a:rPr lang="ru-RU" sz="2800" b="1" i="1" dirty="0" err="1" smtClean="0"/>
              <a:t>Эмерсон</a:t>
            </a:r>
            <a:r>
              <a:rPr lang="ru-RU" sz="28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994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625" y="1785938"/>
            <a:ext cx="8229600" cy="1143000"/>
          </a:xfrm>
        </p:spPr>
        <p:txBody>
          <a:bodyPr/>
          <a:lstStyle/>
          <a:p>
            <a:r>
              <a:rPr lang="ru-RU" b="1" i="1" dirty="0" smtClean="0"/>
              <a:t>Используемые</a:t>
            </a:r>
            <a:r>
              <a:rPr lang="ru-RU" b="1" dirty="0" smtClean="0"/>
              <a:t> </a:t>
            </a:r>
            <a:r>
              <a:rPr lang="ru-RU" b="1" i="1" dirty="0" smtClean="0"/>
              <a:t>ресурсы</a:t>
            </a:r>
            <a:r>
              <a:rPr lang="ru-RU" dirty="0" smtClean="0"/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00374"/>
            <a:ext cx="8229600" cy="3524969"/>
          </a:xfrm>
        </p:spPr>
        <p:txBody>
          <a:bodyPr/>
          <a:lstStyle/>
          <a:p>
            <a:pPr lvl="0"/>
            <a:r>
              <a:rPr lang="ru-RU" sz="2400" dirty="0"/>
              <a:t>Э. Смит. Познавательные опыты в школе и дома. Издательство РОСМЕН – </a:t>
            </a:r>
            <a:r>
              <a:rPr lang="ru-RU" sz="2400" dirty="0" err="1"/>
              <a:t>Издат</a:t>
            </a:r>
            <a:r>
              <a:rPr lang="ru-RU" sz="2400" dirty="0"/>
              <a:t>, 2001</a:t>
            </a:r>
          </a:p>
          <a:p>
            <a:pPr lvl="0"/>
            <a:r>
              <a:rPr lang="ru-RU" sz="2400" dirty="0"/>
              <a:t>Том Пит. Научные забавы. Интересные опыты, самоделки, развлечения. Издательство: Издательский Дом Мещерякова, 2007.</a:t>
            </a:r>
          </a:p>
          <a:p>
            <a:pPr lvl="0"/>
            <a:r>
              <a:rPr lang="ru-RU" sz="2400" u="sng" dirty="0" smtClean="0">
                <a:hlinkClick r:id="rId2"/>
              </a:rPr>
              <a:t>http</a:t>
            </a:r>
            <a:r>
              <a:rPr lang="ru-RU" sz="2400" u="sng" dirty="0">
                <a:hlinkClick r:id="rId2"/>
              </a:rPr>
              <a:t>://младшаяшкола.рф</a:t>
            </a:r>
            <a:endParaRPr lang="ru-RU" sz="2400" dirty="0"/>
          </a:p>
          <a:p>
            <a:pPr lvl="0"/>
            <a:r>
              <a:rPr lang="ru-RU" sz="2400" u="sng" dirty="0">
                <a:hlinkClick r:id="rId3"/>
              </a:rPr>
              <a:t>http://ekomaktab.uz</a:t>
            </a:r>
            <a:endParaRPr lang="ru-RU" sz="2400" dirty="0"/>
          </a:p>
          <a:p>
            <a:pPr lvl="0"/>
            <a:r>
              <a:rPr lang="ru-RU" sz="2400" u="sng" dirty="0">
                <a:hlinkClick r:id="rId4"/>
              </a:rPr>
              <a:t>http://skazochki.narod.ru</a:t>
            </a:r>
            <a:endParaRPr lang="ru-RU" sz="2400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бабочка в руках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6192688" cy="427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5840397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sz="3600" dirty="0" smtClean="0"/>
              <a:t>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3049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240360" cy="4085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8"/>
          <a:stretch>
            <a:fillRect/>
          </a:stretch>
        </p:blipFill>
        <p:spPr bwMode="auto">
          <a:xfrm>
            <a:off x="3923928" y="3212976"/>
            <a:ext cx="2520280" cy="318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094719"/>
            <a:ext cx="86409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+mj-lt"/>
                <a:ea typeface="+mj-ea"/>
                <a:cs typeface="+mj-cs"/>
              </a:rPr>
              <a:t>ФЕДЕРАЛЬНЫЙ ГОСУДАРСТВЕННЫЙ ОБРАЗОВАТЕЛЬНЫЙ СТАНДАРТ ДОШКОЛЬНОГО ОБРАЗОВАНИЯ (Утвержден приказом </a:t>
            </a:r>
            <a:r>
              <a:rPr lang="ru-RU" sz="2000" b="1" i="1" dirty="0" smtClean="0">
                <a:latin typeface="+mj-lt"/>
                <a:ea typeface="+mj-ea"/>
                <a:cs typeface="+mj-cs"/>
              </a:rPr>
              <a:t>Министерства </a:t>
            </a:r>
            <a:r>
              <a:rPr lang="ru-RU" sz="2000" b="1" i="1" dirty="0">
                <a:latin typeface="+mj-lt"/>
                <a:ea typeface="+mj-ea"/>
                <a:cs typeface="+mj-cs"/>
              </a:rPr>
              <a:t>образования и науки Российской Федерации от 17 октября 2013 г. N 1155</a:t>
            </a:r>
            <a:r>
              <a:rPr lang="ru-RU" sz="2000" b="1" i="1" dirty="0" smtClean="0">
                <a:latin typeface="+mj-lt"/>
                <a:ea typeface="+mj-ea"/>
                <a:cs typeface="+mj-cs"/>
              </a:rPr>
              <a:t>):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1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) поддержка разнообразия детства; сохранение уникальности и </a:t>
            </a:r>
            <a:r>
              <a:rPr lang="ru-RU" sz="2400" b="1" i="1" dirty="0" err="1">
                <a:solidFill>
                  <a:srgbClr val="C00000"/>
                </a:solidFill>
                <a:latin typeface="+mn-lt"/>
              </a:rPr>
              <a:t>самоценности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 детства;</a:t>
            </a:r>
          </a:p>
          <a:p>
            <a:r>
              <a:rPr lang="ru-RU" sz="2400" b="1" i="1" dirty="0">
                <a:solidFill>
                  <a:srgbClr val="C00000"/>
                </a:solidFill>
                <a:latin typeface="+mn-lt"/>
              </a:rPr>
              <a:t>2) личностно-развивающий и гуманистический характер взаимодействия </a:t>
            </a:r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взрослых 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и детей;</a:t>
            </a:r>
          </a:p>
          <a:p>
            <a:r>
              <a:rPr lang="ru-RU" sz="2400" b="1" i="1" dirty="0">
                <a:solidFill>
                  <a:srgbClr val="C00000"/>
                </a:solidFill>
                <a:latin typeface="+mn-lt"/>
              </a:rPr>
              <a:t>3) уважение личности ребенка;</a:t>
            </a:r>
          </a:p>
          <a:p>
            <a:r>
              <a:rPr lang="ru-RU" sz="2400" b="1" i="1" dirty="0">
                <a:solidFill>
                  <a:srgbClr val="C00000"/>
                </a:solidFill>
                <a:latin typeface="+mn-lt"/>
              </a:rPr>
              <a:t>4) реализация Программы в </a:t>
            </a:r>
            <a:r>
              <a:rPr lang="ru-RU" sz="2400" b="1" i="1" u="sng" dirty="0">
                <a:solidFill>
                  <a:srgbClr val="C00000"/>
                </a:solidFill>
                <a:latin typeface="+mn-lt"/>
              </a:rPr>
              <a:t>формах, специфических для детей данной возрастной группы, прежде всего в форме игры, познавательной и исследовательской деятельности, в форме творческой активности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, обеспечивающей художественно-эстетическое развитие ребенка</a:t>
            </a:r>
            <a:r>
              <a:rPr lang="ru-RU" sz="2000" b="1" i="1" dirty="0" smtClean="0">
                <a:solidFill>
                  <a:srgbClr val="C00000"/>
                </a:solidFill>
                <a:latin typeface="+mn-lt"/>
              </a:rPr>
              <a:t>.</a:t>
            </a:r>
            <a:endParaRPr lang="ru-RU" sz="2000" b="1" i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6843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572766"/>
          </a:xfrm>
        </p:spPr>
        <p:txBody>
          <a:bodyPr/>
          <a:lstStyle/>
          <a:p>
            <a:r>
              <a:rPr lang="ru-RU" sz="3600" b="1" i="1" dirty="0"/>
              <a:t>Цель 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/>
              <a:t>познавательно-исследовательской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/>
              <a:t>деятельности в детском </a:t>
            </a:r>
            <a:r>
              <a:rPr lang="ru-RU" sz="3600" b="1" i="1" dirty="0" smtClean="0"/>
              <a:t>саду:</a:t>
            </a:r>
            <a:endParaRPr lang="ru-RU" sz="3600" b="1" i="1" dirty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39552" y="3717033"/>
            <a:ext cx="8158163" cy="2448272"/>
          </a:xfrm>
        </p:spPr>
        <p:txBody>
          <a:bodyPr/>
          <a:lstStyle/>
          <a:p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сформировать у дошкольников основные ключевые компетенции, способность к исследовательскому типу мышления</a:t>
            </a:r>
          </a:p>
          <a:p>
            <a:endParaRPr lang="ru-RU" sz="3600" b="1" i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315922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ФГОС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i="1" dirty="0"/>
              <a:t>Образовательная область «Познание»</a:t>
            </a:r>
            <a:br>
              <a:rPr lang="ru-RU" sz="2800" b="1" i="1" dirty="0"/>
            </a:br>
            <a:r>
              <a:rPr lang="ru-RU" sz="2800" b="1" i="1" dirty="0"/>
              <a:t>Формы развития познавательно-исследовательской деятельности:</a:t>
            </a: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56993"/>
            <a:ext cx="8229600" cy="259228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C00000"/>
                </a:solidFill>
              </a:rPr>
              <a:t>экспериментирование</a:t>
            </a:r>
            <a:r>
              <a:rPr lang="ru-RU" b="1" i="1" dirty="0">
                <a:solidFill>
                  <a:srgbClr val="C00000"/>
                </a:solidFill>
              </a:rPr>
              <a:t>;    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C00000"/>
                </a:solidFill>
              </a:rPr>
              <a:t>исследование</a:t>
            </a:r>
            <a:r>
              <a:rPr lang="ru-RU" b="1" i="1" dirty="0">
                <a:solidFill>
                  <a:srgbClr val="C00000"/>
                </a:solidFill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C00000"/>
                </a:solidFill>
              </a:rPr>
              <a:t>коллекционирование;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C00000"/>
                </a:solidFill>
              </a:rPr>
              <a:t>проектирование</a:t>
            </a:r>
            <a:r>
              <a:rPr lang="ru-RU" b="1" i="1" dirty="0">
                <a:solidFill>
                  <a:srgbClr val="C00000"/>
                </a:solidFill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34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280831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ФГОС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i="1" dirty="0"/>
              <a:t>Целевые ориентиры на этапе завершения</a:t>
            </a:r>
            <a:br>
              <a:rPr lang="ru-RU" sz="2800" b="1" i="1" dirty="0"/>
            </a:br>
            <a:r>
              <a:rPr lang="ru-RU" sz="2800" b="1" i="1" dirty="0"/>
              <a:t>дошкольного образования:</a:t>
            </a:r>
            <a:r>
              <a:rPr lang="ru-RU" sz="3600" dirty="0"/>
              <a:t/>
            </a:r>
            <a:br>
              <a:rPr lang="ru-RU" sz="3600" dirty="0"/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852936"/>
            <a:ext cx="8496944" cy="3744416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200" b="1" i="1" dirty="0">
                <a:solidFill>
                  <a:srgbClr val="FF0000"/>
                </a:solidFill>
              </a:rPr>
              <a:t> </a:t>
            </a:r>
            <a:r>
              <a:rPr lang="ru-RU" sz="2200" b="1" i="1" dirty="0" smtClean="0">
                <a:solidFill>
                  <a:srgbClr val="FF0000"/>
                </a:solidFill>
              </a:rPr>
              <a:t>…</a:t>
            </a:r>
            <a:r>
              <a:rPr lang="ru-RU" sz="2800" b="1" i="1" dirty="0" smtClean="0">
                <a:solidFill>
                  <a:srgbClr val="C00000"/>
                </a:solidFill>
              </a:rPr>
              <a:t>ребенок </a:t>
            </a:r>
            <a:r>
              <a:rPr lang="ru-RU" sz="2800" b="1" i="1" dirty="0">
                <a:solidFill>
                  <a:srgbClr val="C00000"/>
                </a:solidFill>
              </a:rPr>
              <a:t>проявляет любознательность, </a:t>
            </a:r>
          </a:p>
          <a:p>
            <a:pPr>
              <a:buFont typeface="Wingdings" pitchFamily="2" charset="2"/>
              <a:buChar char="ü"/>
            </a:pPr>
            <a:r>
              <a:rPr lang="ru-RU" sz="2800" b="1" i="1" dirty="0">
                <a:solidFill>
                  <a:srgbClr val="C00000"/>
                </a:solidFill>
              </a:rPr>
              <a:t>задает вопросы взрослым и сверстникам, </a:t>
            </a:r>
            <a:endParaRPr lang="ru-RU" sz="2800" b="1" i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rgbClr val="C00000"/>
                </a:solidFill>
              </a:rPr>
              <a:t>интересуется </a:t>
            </a:r>
            <a:r>
              <a:rPr lang="ru-RU" sz="2800" b="1" i="1" dirty="0">
                <a:solidFill>
                  <a:srgbClr val="C00000"/>
                </a:solidFill>
              </a:rPr>
              <a:t>причинно-следственными связями, </a:t>
            </a:r>
            <a:endParaRPr lang="ru-RU" sz="2800" b="1" i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rgbClr val="C00000"/>
                </a:solidFill>
              </a:rPr>
              <a:t>пытается </a:t>
            </a:r>
            <a:r>
              <a:rPr lang="ru-RU" sz="2800" b="1" i="1" dirty="0">
                <a:solidFill>
                  <a:srgbClr val="C00000"/>
                </a:solidFill>
              </a:rPr>
              <a:t>самостоятельно придумывать объяснения явлениям природы и поступкам людей; </a:t>
            </a:r>
            <a:endParaRPr lang="ru-RU" sz="2800" b="1" i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rgbClr val="C00000"/>
                </a:solidFill>
              </a:rPr>
              <a:t>склонен </a:t>
            </a:r>
            <a:r>
              <a:rPr lang="ru-RU" sz="2800" b="1" i="1" dirty="0">
                <a:solidFill>
                  <a:srgbClr val="C00000"/>
                </a:solidFill>
              </a:rPr>
              <a:t>наблюдать, экспериментировать. </a:t>
            </a:r>
          </a:p>
        </p:txBody>
      </p:sp>
    </p:spTree>
    <p:extLst>
      <p:ext uri="{BB962C8B-B14F-4D97-AF65-F5344CB8AC3E}">
        <p14:creationId xmlns:p14="http://schemas.microsoft.com/office/powerpoint/2010/main" val="93022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72819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3600" b="1" i="1" dirty="0" smtClean="0"/>
              <a:t>Особенности обучения  в рамках исследовательского подхода</a:t>
            </a: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852936"/>
            <a:ext cx="8496944" cy="3744416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с опорой на непосредственный опыт ребенка;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>
                <a:solidFill>
                  <a:srgbClr val="C00000"/>
                </a:solidFill>
              </a:rPr>
              <a:t>расширение опыта в ходе поисковой, исследовательской деятельности;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>
                <a:solidFill>
                  <a:srgbClr val="C00000"/>
                </a:solidFill>
              </a:rPr>
              <a:t>активного освоения мира;</a:t>
            </a:r>
            <a:r>
              <a:rPr lang="ru-RU" sz="2400" b="1" dirty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>
                <a:solidFill>
                  <a:srgbClr val="C00000"/>
                </a:solidFill>
              </a:rPr>
              <a:t>детям не сообщают готовые знания, не предлагают способы деятельности;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>
                <a:solidFill>
                  <a:srgbClr val="C00000"/>
                </a:solidFill>
              </a:rPr>
              <a:t>создается </a:t>
            </a:r>
            <a:r>
              <a:rPr lang="ru-RU" sz="2400" b="1" dirty="0">
                <a:solidFill>
                  <a:srgbClr val="00B050"/>
                </a:solidFill>
              </a:rPr>
              <a:t>проблемная ситуация, </a:t>
            </a:r>
            <a:r>
              <a:rPr lang="ru-RU" sz="2400" b="1" dirty="0">
                <a:solidFill>
                  <a:srgbClr val="C00000"/>
                </a:solidFill>
              </a:rPr>
              <a:t>решить которую ребенок сможет, если привлечет свой опыт, установит в  нем иные связи, овладевая при этом новыми знаниями и умениями.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02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229600" cy="172819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i="1" dirty="0" smtClean="0"/>
              <a:t>Роль педагога в повышении активности ребенка в познавательно-исследовательской деятельности</a:t>
            </a: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endParaRPr lang="ru-RU" sz="2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3356992"/>
            <a:ext cx="2428875" cy="9144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1. Стимулирует интерес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59632" y="4255302"/>
            <a:ext cx="2557462" cy="1214437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2</a:t>
            </a:r>
            <a:r>
              <a:rPr lang="ru-RU" b="1" dirty="0" smtClean="0">
                <a:solidFill>
                  <a:schemeClr val="tx1"/>
                </a:solidFill>
              </a:rPr>
              <a:t>. Стимулирует </a:t>
            </a:r>
            <a:r>
              <a:rPr lang="ru-RU" b="1" dirty="0">
                <a:solidFill>
                  <a:schemeClr val="tx1"/>
                </a:solidFill>
              </a:rPr>
              <a:t>исследовательское поведение ребенка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91880" y="3356992"/>
            <a:ext cx="2500312" cy="1285875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3.Обсуждает варианты поиска, прогнозирования и результата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20072" y="4509120"/>
            <a:ext cx="2500312" cy="1285875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3.Обсуждает варианты поиска, прогнозирования и результата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34509" y="3392710"/>
            <a:ext cx="2571750" cy="1214437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5.Использует приемы РТВ</a:t>
            </a:r>
          </a:p>
        </p:txBody>
      </p:sp>
    </p:spTree>
    <p:extLst>
      <p:ext uri="{BB962C8B-B14F-4D97-AF65-F5344CB8AC3E}">
        <p14:creationId xmlns:p14="http://schemas.microsoft.com/office/powerpoint/2010/main" val="190190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077.radikal.ru/0904/4a/a8ed176cde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4513">
            <a:off x="4510872" y="3686081"/>
            <a:ext cx="4554778" cy="99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рина\Desktop\origin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4248472" cy="448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28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260</TotalTime>
  <Words>375</Words>
  <Application>Microsoft Office PowerPoint</Application>
  <PresentationFormat>Экран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Шаблон 2</vt:lpstr>
      <vt:lpstr>МАСТЕР-КЛАСС «Методика проведения учебных исследований в детском саду»</vt:lpstr>
      <vt:lpstr>Презентация PowerPoint</vt:lpstr>
      <vt:lpstr>Презентация PowerPoint</vt:lpstr>
      <vt:lpstr>Цель  познавательно-исследовательской деятельности в детском саду:</vt:lpstr>
      <vt:lpstr>ФГОС     Образовательная область «Познание» Формы развития познавательно-исследовательской деятельности: </vt:lpstr>
      <vt:lpstr>ФГОС    Целевые ориентиры на этапе завершения дошкольного образования: </vt:lpstr>
      <vt:lpstr> Особенности обучения  в рамках исследовательского подхода </vt:lpstr>
      <vt:lpstr> Роль педагога в повышении активности ребенка в познавательно-исследовательской деятельности </vt:lpstr>
      <vt:lpstr>Презентация PowerPoint</vt:lpstr>
      <vt:lpstr> Последовательность детского экспериментирования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Используемые ресурсы: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«Методика проведения учебных исследований в детском саду»</dc:title>
  <dc:creator>Ирина</dc:creator>
  <cp:lastModifiedBy>Admin</cp:lastModifiedBy>
  <cp:revision>20</cp:revision>
  <dcterms:created xsi:type="dcterms:W3CDTF">2014-02-06T11:38:56Z</dcterms:created>
  <dcterms:modified xsi:type="dcterms:W3CDTF">2020-02-18T08:03:40Z</dcterms:modified>
</cp:coreProperties>
</file>