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72" r:id="rId7"/>
    <p:sldId id="271" r:id="rId8"/>
    <p:sldId id="260" r:id="rId9"/>
    <p:sldId id="261" r:id="rId10"/>
    <p:sldId id="263" r:id="rId11"/>
    <p:sldId id="266" r:id="rId12"/>
    <p:sldId id="265" r:id="rId13"/>
    <p:sldId id="268" r:id="rId14"/>
    <p:sldId id="275" r:id="rId15"/>
    <p:sldId id="273" r:id="rId16"/>
    <p:sldId id="269" r:id="rId17"/>
    <p:sldId id="274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24" autoAdjust="0"/>
  </p:normalViewPr>
  <p:slideViewPr>
    <p:cSldViewPr>
      <p:cViewPr>
        <p:scale>
          <a:sx n="89" d="100"/>
          <a:sy n="89" d="100"/>
        </p:scale>
        <p:origin x="-840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4A43-702B-4DCB-9540-4F4D88B339B3}" type="datetimeFigureOut">
              <a:rPr lang="ru-RU" smtClean="0"/>
              <a:pPr/>
              <a:t>29.03.2018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90CAD-F64C-4467-A706-974A5E279F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234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90CAD-F64C-4467-A706-974A5E279FC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52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90CAD-F64C-4467-A706-974A5E279FC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20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004048" cy="12954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«Соль </a:t>
            </a:r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это чудо?!»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5400" y="3048000"/>
            <a:ext cx="3962400" cy="193313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Супрунова Кира 6 лет</a:t>
            </a:r>
          </a:p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Овчинникова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И.Н.</a:t>
            </a:r>
          </a:p>
          <a:p>
            <a:pPr algn="l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6021288"/>
            <a:ext cx="6083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 ДОУ  Платоновский детский сад « Ручеек»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558"/>
          <a:stretch/>
        </p:blipFill>
        <p:spPr>
          <a:xfrm>
            <a:off x="76200" y="2438400"/>
            <a:ext cx="4724400" cy="33528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43800" cy="685800"/>
          </a:xfrm>
        </p:spPr>
        <p:txBody>
          <a:bodyPr/>
          <a:lstStyle/>
          <a:p>
            <a:pPr algn="ctr"/>
            <a:r>
              <a:rPr b="1" dirty="0" lang="ru-RU" smtClean="0"/>
              <a:t> Опыт № 1 Выращивание кристалла соли</a:t>
            </a:r>
            <a:endParaRPr dirty="0" lang="ru-RU"/>
          </a:p>
        </p:txBody>
      </p:sp>
      <p:sp>
        <p:nvSpPr>
          <p:cNvPr id="3" name="Текст 2"/>
          <p:cNvSpPr>
            <a:spLocks noGrp="1"/>
          </p:cNvSpPr>
          <p:nvPr>
            <p:ph idx="2" type="body"/>
          </p:nvPr>
        </p:nvSpPr>
        <p:spPr>
          <a:xfrm>
            <a:off x="228600" y="762000"/>
            <a:ext cx="8686800" cy="2667000"/>
          </a:xfrm>
        </p:spPr>
        <p:txBody>
          <a:bodyPr>
            <a:noAutofit/>
          </a:bodyPr>
          <a:lstStyle/>
          <a:p>
            <a:pPr algn="just"/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     </a:t>
            </a:r>
            <a:br>
              <a:rPr dirty="0" lang="ru-RU" smtClean="0" sz="2000"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 sz="2000">
                <a:latin charset="0" pitchFamily="18" typeface="Times New Roman"/>
                <a:cs charset="0" pitchFamily="18" typeface="Times New Roman"/>
              </a:rPr>
              <a:t>        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Из обыкновенной соли мы решили вырастить кристаллы.</a:t>
            </a:r>
          </a:p>
          <a:p>
            <a:pPr algn="just"/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 Для этого мы взяли: 100г соли, баночка с теплой водой и шнурок, на котором будет расти кристалл.</a:t>
            </a:r>
          </a:p>
          <a:p>
            <a:pPr algn="just"/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       Сначала мы налили в баночку тёплую воду  (меньше половины), насыпали 3 столовых ложки соли и хорошо размешали.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7688" y="5445224"/>
            <a:ext cx="8537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ru-RU"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Когда </a:t>
            </a:r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соль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растворилась, положили конец </a:t>
            </a:r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шнурка в  баночку, а другой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свесили. И </a:t>
            </a:r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стали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наблюдать </a:t>
            </a:r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за ростом кристаллов. </a:t>
            </a:r>
            <a:endParaRPr dirty="0" lang="ru-RU" sz="200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1" r="-68"/>
          <a:stretch/>
        </p:blipFill>
        <p:spPr>
          <a:xfrm>
            <a:off x="419548" y="2979274"/>
            <a:ext cx="2678654" cy="2010748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5"/>
          <a:stretch/>
        </p:blipFill>
        <p:spPr>
          <a:xfrm>
            <a:off x="3124943" y="3068960"/>
            <a:ext cx="2645355" cy="2060218"/>
          </a:xfrm>
          <a:prstGeom prst="rect">
            <a:avLst/>
          </a:prstGeom>
          <a:ln>
            <a:noFill/>
          </a:ln>
          <a:effectLst>
            <a:outerShdw algn="ctr" blurRad="184150" dir="11520000" dist="241300" sx="110000" sy="110000">
              <a:srgbClr val="000000">
                <a:alpha val="18000"/>
              </a:srgbClr>
            </a:outerShdw>
          </a:effectLst>
          <a:scene3d>
            <a:camera fov="5100000" prst="perspectiveFront">
              <a:rot lat="0" lon="2100000" rev="0"/>
            </a:camera>
            <a:lightRig dir="t" rig="flood">
              <a:rot lat="0" lon="0" rev="13800000"/>
            </a:lightRig>
          </a:scene3d>
          <a:sp3d extrusionH="107950" prstMaterial="plastic">
            <a:bevelT h="63500" prst="divot" w="82550"/>
            <a:bevelB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73"/>
          <a:stretch/>
        </p:blipFill>
        <p:spPr>
          <a:xfrm>
            <a:off x="6228184" y="2984282"/>
            <a:ext cx="2657140" cy="2005740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</p:spTree>
  </p:cSld>
  <p:clrMapOvr>
    <a:masterClrMapping/>
  </p:clrMapOvr>
  <p:transition advClick="0" advTm="10000" spd="slow">
    <p:split orient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4294967295" type="body"/>
          </p:nvPr>
        </p:nvSpPr>
        <p:spPr>
          <a:xfrm>
            <a:off x="346345" y="1194281"/>
            <a:ext cx="8458200" cy="838200"/>
          </a:xfrm>
        </p:spPr>
        <p:txBody>
          <a:bodyPr>
            <a:normAutofit/>
          </a:bodyPr>
          <a:lstStyle/>
          <a:p>
            <a:pPr algn="just" indent="0" marL="0">
              <a:buNone/>
            </a:pP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Уже на второй день можно было заметить небольшие кристаллики соли.    </a:t>
            </a:r>
          </a:p>
          <a:p>
            <a:pPr algn="just" indent="0" marL="0">
              <a:buNone/>
            </a:pPr>
            <a:endParaRPr dirty="0" lang="ru-RU" smtClean="0" sz="2000">
              <a:latin charset="0" pitchFamily="18" typeface="Times New Roman"/>
              <a:cs charset="0" pitchFamily="18" typeface="Times New Roman"/>
            </a:endParaRPr>
          </a:p>
          <a:p>
            <a:endParaRPr dirty="0" lang="ru-RU" smtClean="0" sz="24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idx="4294967295" type="title"/>
          </p:nvPr>
        </p:nvSpPr>
        <p:spPr>
          <a:xfrm>
            <a:off x="1676400" y="514350"/>
            <a:ext cx="7467600" cy="552450"/>
          </a:xfrm>
        </p:spPr>
        <p:txBody>
          <a:bodyPr>
            <a:normAutofit fontScale="90000"/>
          </a:bodyPr>
          <a:lstStyle/>
          <a:p>
            <a:pPr algn="ctr"/>
            <a:r>
              <a:rPr dirty="0" lang="ru-RU" smtClean="0" sz="3600">
                <a:latin charset="0" pitchFamily="18" typeface="Times New Roman"/>
                <a:cs charset="0" pitchFamily="18" typeface="Times New Roman"/>
              </a:rPr>
              <a:t>Ура! Вот и кристаллики!</a:t>
            </a:r>
            <a:endParaRPr dirty="0" lang="ru-RU" sz="36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74984" y="1637191"/>
            <a:ext cx="56600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А через 7 дней весь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шнурок был </a:t>
            </a:r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покрыт белыми кристалликами соли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.</a:t>
            </a:r>
          </a:p>
          <a:p>
            <a:pPr algn="just"/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И вот какой удивительный кристалл получился.</a:t>
            </a:r>
          </a:p>
          <a:p>
            <a:pPr algn="just"/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На  шнурке видны сотни маленьких блестящих кристаллов.</a:t>
            </a:r>
            <a:endParaRPr dirty="0" lang="ru-RU" sz="20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713089" y="2673807"/>
            <a:ext cx="4738818" cy="2665585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"/>
          <a:stretch/>
        </p:blipFill>
        <p:spPr>
          <a:xfrm rot="16200000">
            <a:off x="3109615" y="3663130"/>
            <a:ext cx="3095145" cy="233061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3268407"/>
            <a:ext cx="2454673" cy="310760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</p:cSld>
  <p:clrMapOvr>
    <a:masterClrMapping/>
  </p:clrMapOvr>
  <p:transition advClick="0" advTm="10000" spd="slow">
    <p:split orient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1000"/>
                            </p:stCondLst>
                            <p:childTnLst>
                              <p:par>
                                <p:cTn fill="hold" id="10" nodeType="afterEffect" presetClass="entr" presetID="8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out)" transition="in">
                                      <p:cBhvr>
                                        <p:cTn dur="1000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4294967295" type="body"/>
          </p:nvPr>
        </p:nvSpPr>
        <p:spPr>
          <a:xfrm>
            <a:off x="6042819" y="1296836"/>
            <a:ext cx="2705645" cy="2378880"/>
          </a:xfrm>
        </p:spPr>
        <p:txBody>
          <a:bodyPr>
            <a:normAutofit/>
          </a:bodyPr>
          <a:lstStyle/>
          <a:p>
            <a:pPr algn="just">
              <a:buFont charset="2" panose="05000000000000000000" pitchFamily="2" typeface="Wingdings"/>
              <a:buChar char="Ø"/>
            </a:pPr>
            <a:r>
              <a:rPr dirty="0" lang="ru-RU" smtClean="0" sz="1900">
                <a:latin charset="0" pitchFamily="18" typeface="Times New Roman"/>
                <a:cs charset="0" pitchFamily="18" typeface="Times New Roman"/>
              </a:rPr>
              <a:t>Берем два стакана с водой и одно сырое яйцо.</a:t>
            </a:r>
          </a:p>
          <a:p>
            <a:pPr algn="just">
              <a:buFont charset="2" panose="05000000000000000000" pitchFamily="2" typeface="Wingdings"/>
              <a:buChar char="Ø"/>
            </a:pPr>
            <a:r>
              <a:rPr dirty="0" lang="ru-RU" smtClean="0" sz="1900">
                <a:latin charset="0" pitchFamily="18" typeface="Times New Roman"/>
                <a:cs charset="0" pitchFamily="18" typeface="Times New Roman"/>
              </a:rPr>
              <a:t>Наливаем в каждый по 200мл воды</a:t>
            </a:r>
          </a:p>
          <a:p>
            <a:pPr algn="r" indent="0" marL="0">
              <a:buNone/>
            </a:pPr>
            <a:r>
              <a:rPr dirty="0" lang="ru-RU" smtClean="0" sz="1900"/>
              <a:t>. </a:t>
            </a:r>
          </a:p>
          <a:p>
            <a:pPr algn="r"/>
            <a:endParaRPr dirty="0" lang="ru-RU" smtClean="0"/>
          </a:p>
          <a:p>
            <a:endParaRPr dirty="0" lang="ru-RU" smtClean="0"/>
          </a:p>
          <a:p>
            <a:endParaRPr dirty="0" lang="ru-RU" smtClean="0"/>
          </a:p>
          <a:p>
            <a:endParaRPr dirty="0" lang="ru-RU" smtClean="0" sz="2000">
              <a:latin charset="0" pitchFamily="18" typeface="Times New Roman"/>
              <a:cs charset="0" pitchFamily="18" typeface="Times New Roman"/>
            </a:endParaRPr>
          </a:p>
          <a:p>
            <a:endParaRPr dirty="0" lang="ru-RU" sz="2000">
              <a:latin charset="0" pitchFamily="18" typeface="Times New Roman"/>
              <a:cs charset="0" pitchFamily="18" typeface="Times New Roman"/>
            </a:endParaRPr>
          </a:p>
          <a:p>
            <a:endParaRPr dirty="0" lang="ru-RU" smtClean="0" sz="2000">
              <a:latin charset="0" pitchFamily="18" typeface="Times New Roman"/>
              <a:cs charset="0" pitchFamily="18" typeface="Times New Roman"/>
            </a:endParaRPr>
          </a:p>
          <a:p>
            <a:endParaRPr dirty="0" lang="ru-RU" sz="2000">
              <a:latin charset="0" pitchFamily="18" typeface="Times New Roman"/>
              <a:cs charset="0" pitchFamily="18" typeface="Times New Roman"/>
            </a:endParaRPr>
          </a:p>
          <a:p>
            <a:endParaRPr dirty="0" lang="ru-RU" smtClean="0" sz="2000">
              <a:latin charset="0" pitchFamily="18" typeface="Times New Roman"/>
              <a:cs charset="0" pitchFamily="18" typeface="Times New Roman"/>
            </a:endParaRPr>
          </a:p>
          <a:p>
            <a:endParaRPr dirty="0" lang="ru-RU" smtClean="0"/>
          </a:p>
          <a:p>
            <a:endParaRPr dirty="0"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idx="4294967295" type="title"/>
          </p:nvPr>
        </p:nvSpPr>
        <p:spPr>
          <a:xfrm>
            <a:off x="1803886" y="680262"/>
            <a:ext cx="7543800" cy="533400"/>
          </a:xfrm>
        </p:spPr>
        <p:txBody>
          <a:bodyPr/>
          <a:lstStyle/>
          <a:p>
            <a:r>
              <a:rPr dirty="0" lang="ru-RU" smtClean="0" sz="3200"/>
              <a:t>Опыт №2 Водоплавающее яйцо.</a:t>
            </a:r>
            <a:endParaRPr dirty="0" lang="ru-RU" sz="3200"/>
          </a:p>
        </p:txBody>
      </p:sp>
      <p:sp>
        <p:nvSpPr>
          <p:cNvPr id="6" name="Прямоугольник 5"/>
          <p:cNvSpPr/>
          <p:nvPr/>
        </p:nvSpPr>
        <p:spPr>
          <a:xfrm>
            <a:off x="182742" y="4053865"/>
            <a:ext cx="46772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dirty="0" lang="ru-RU">
                <a:latin charset="0" pitchFamily="18" typeface="Times New Roman"/>
                <a:cs charset="0" pitchFamily="18" typeface="Times New Roman"/>
              </a:rPr>
              <a:t>Опускаем в пресную воду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dirty="0" lang="ru-RU">
                <a:latin charset="0" pitchFamily="18" typeface="Times New Roman"/>
                <a:cs charset="0" pitchFamily="18" typeface="Times New Roman"/>
              </a:rPr>
              <a:t> сырое яйцо –  оно опускается на </a:t>
            </a: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дно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Опускаем </a:t>
            </a:r>
            <a:r>
              <a:rPr dirty="0" lang="ru-RU">
                <a:latin charset="0" pitchFamily="18" typeface="Times New Roman"/>
                <a:cs charset="0" pitchFamily="18" typeface="Times New Roman"/>
              </a:rPr>
              <a:t>яйцо в соленую </a:t>
            </a: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воду. </a:t>
            </a:r>
            <a:r>
              <a:rPr dirty="0" lang="ru-RU">
                <a:latin charset="0" pitchFamily="18" typeface="Times New Roman"/>
                <a:cs charset="0" pitchFamily="18" typeface="Times New Roman"/>
              </a:rPr>
              <a:t>О, чудо! Яйцо не тонет!</a:t>
            </a:r>
          </a:p>
          <a:p>
            <a:pPr algn="just" indent="-285750" marL="285750">
              <a:buFont charset="2" panose="05000000000000000000" pitchFamily="2" typeface="Wingdings"/>
              <a:buChar char="Ø"/>
            </a:pPr>
            <a:endParaRPr dirty="0"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5893282"/>
            <a:ext cx="8668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dirty="0" lang="ru-RU">
                <a:latin charset="0" pitchFamily="18" typeface="Times New Roman"/>
                <a:cs charset="0" pitchFamily="18" typeface="Times New Roman"/>
              </a:rPr>
              <a:t>Вывод: Теперь мы можем </a:t>
            </a: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сказать, почему </a:t>
            </a:r>
            <a:r>
              <a:rPr dirty="0" lang="ru-RU">
                <a:latin charset="0" pitchFamily="18" typeface="Times New Roman"/>
                <a:cs charset="0" pitchFamily="18" typeface="Times New Roman"/>
              </a:rPr>
              <a:t>яйцо, то плавало на поверхности воды, то тонуло.  </a:t>
            </a: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Соленая </a:t>
            </a:r>
            <a:r>
              <a:rPr dirty="0" lang="ru-RU">
                <a:latin charset="0" pitchFamily="18" typeface="Times New Roman"/>
                <a:cs charset="0" pitchFamily="18" typeface="Times New Roman"/>
              </a:rPr>
              <a:t>вода тяжелее и плотнее </a:t>
            </a: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пресной. А </a:t>
            </a:r>
            <a:r>
              <a:rPr dirty="0" lang="ru-RU">
                <a:latin charset="0" pitchFamily="18" typeface="Times New Roman"/>
                <a:cs charset="0" pitchFamily="18" typeface="Times New Roman"/>
              </a:rPr>
              <a:t>значит в море будет легче плавать, чем в бассейне.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" r="1" t="-5519"/>
          <a:stretch/>
        </p:blipFill>
        <p:spPr>
          <a:xfrm>
            <a:off x="395536" y="1170719"/>
            <a:ext cx="3127296" cy="2409442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3"/>
          <a:stretch/>
        </p:blipFill>
        <p:spPr>
          <a:xfrm rot="5400000">
            <a:off x="3913267" y="1446139"/>
            <a:ext cx="2283326" cy="1984721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"/>
          <a:stretch/>
        </p:blipFill>
        <p:spPr>
          <a:xfrm>
            <a:off x="5508104" y="3715983"/>
            <a:ext cx="3188589" cy="2153093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</p:spTree>
  </p:cSld>
  <p:clrMapOvr>
    <a:masterClrMapping/>
  </p:clrMapOvr>
  <p:transition advClick="0" advTm="10000" spd="slow">
    <p:split orient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>
                            <p:stCondLst>
                              <p:cond delay="0"/>
                            </p:stCondLst>
                            <p:childTnLst>
                              <p:par>
                                <p:cTn fill="hold" id="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 fill="hold" id="10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fill="hold" id="11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3000"/>
                            </p:stCondLst>
                            <p:childTnLst>
                              <p:par>
                                <p:cTn fill="hold" id="1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 fill="hold" id="15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fill="hold" id="16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>
                            <p:stCondLst>
                              <p:cond delay="6000"/>
                            </p:stCondLst>
                            <p:childTnLst>
                              <p:par>
                                <p:cTn fill="hold" id="1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 fill="hold" id="2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0" fill="hold" id="21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79999"/>
            <a:ext cx="6934200" cy="476248"/>
          </a:xfrm>
        </p:spPr>
        <p:txBody>
          <a:bodyPr/>
          <a:lstStyle/>
          <a:p>
            <a:r>
              <a:rPr lang="ru-RU" sz="3200" b="1" dirty="0" smtClean="0"/>
              <a:t>Опыт №3: Заснеженный букет.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2400" y="1152524"/>
            <a:ext cx="5355704" cy="280987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Используя соль, я решила сделать заснеженный букетик, т.к. хотелось подарить что-нибудь необычное  бабушке.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Для этого мы  налили в чашку  горячую воду и добавили туда соль, помешивая, до тех пор, пока она не растворилась. В  чашку поместили ветки  сухих растений.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077072"/>
            <a:ext cx="3225180" cy="2418886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6" name="Прямоугольник 5"/>
          <p:cNvSpPr/>
          <p:nvPr/>
        </p:nvSpPr>
        <p:spPr>
          <a:xfrm>
            <a:off x="3948545" y="4149080"/>
            <a:ext cx="49134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Через 6 часов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ветки положили сушить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возле батареи. После полного высыхания ветки заблестели и покрылись белым «инеем», как бывает в сильные морозы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 наш иней не растает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556791"/>
            <a:ext cx="3281849" cy="23042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79999"/>
            <a:ext cx="6934200" cy="476248"/>
          </a:xfrm>
        </p:spPr>
        <p:txBody>
          <a:bodyPr/>
          <a:lstStyle/>
          <a:p>
            <a:r>
              <a:rPr b="1" dirty="0" lang="ru-RU" smtClean="0" sz="3200"/>
              <a:t>Опыт №4 Рисунок солью.</a:t>
            </a:r>
            <a:endParaRPr dirty="0" lang="ru-RU" sz="3200"/>
          </a:p>
        </p:txBody>
      </p:sp>
      <p:sp>
        <p:nvSpPr>
          <p:cNvPr id="3" name="Текст 2"/>
          <p:cNvSpPr>
            <a:spLocks noGrp="1"/>
          </p:cNvSpPr>
          <p:nvPr>
            <p:ph idx="2" type="body"/>
          </p:nvPr>
        </p:nvSpPr>
        <p:spPr>
          <a:xfrm>
            <a:off x="323528" y="980728"/>
            <a:ext cx="8568952" cy="1152128"/>
          </a:xfrm>
        </p:spPr>
        <p:txBody>
          <a:bodyPr>
            <a:noAutofit/>
          </a:bodyPr>
          <a:lstStyle/>
          <a:p>
            <a:pPr algn="just"/>
            <a:r>
              <a:rPr dirty="0" lang="ru-RU" smtClean="0" sz="1800"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1800"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По контору рисунка наносится клей ПВА. Не жалея соли рассыпаем ее на сырой клей. Она должна покрыть все участки клея. Затем излишки соли стряхиваем и видим красивую, объемную картину. </a:t>
            </a:r>
          </a:p>
          <a:p>
            <a:pPr algn="just"/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     </a:t>
            </a:r>
            <a:endParaRPr dirty="0" lang="ru-RU" sz="200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" r="-44"/>
          <a:stretch/>
        </p:blipFill>
        <p:spPr>
          <a:xfrm rot="5400000">
            <a:off x="2621751" y="3211848"/>
            <a:ext cx="3915805" cy="2175548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9"/>
          <a:stretch/>
        </p:blipFill>
        <p:spPr>
          <a:xfrm rot="742762">
            <a:off x="6047560" y="3597504"/>
            <a:ext cx="2891688" cy="222376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8" name="Объект 7"/>
          <p:cNvPicPr>
            <a:picLocks noChangeAspect="1" noGrp="1"/>
          </p:cNvPicPr>
          <p:nvPr>
            <p:ph idx="1" sz="half"/>
          </p:nvPr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62"/>
          <a:stretch/>
        </p:blipFill>
        <p:spPr>
          <a:xfrm rot="21104993">
            <a:off x="254058" y="3339598"/>
            <a:ext cx="2931034" cy="225402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00319650"/>
      </p:ext>
    </p:extLst>
  </p:cSld>
  <p:clrMapOvr>
    <a:masterClrMapping/>
  </p:clrMapOvr>
  <p:transition advClick="0" advTm="10000" spd="slow">
    <p:dissolv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1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5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build="p" grpId="0" spid="3"/>
    </p:bld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152400"/>
            <a:ext cx="8305800" cy="551688"/>
          </a:xfrm>
        </p:spPr>
        <p:txBody>
          <a:bodyPr>
            <a:normAutofit fontScale="90000"/>
          </a:bodyPr>
          <a:lstStyle/>
          <a:p>
            <a:pPr algn="just"/>
            <a:r>
              <a:rPr dirty="0" lang="ru-RU" smtClean="0" sz="2000"/>
              <a:t>В нашем городе была соляная пещера, где люди </a:t>
            </a:r>
            <a:r>
              <a:rPr dirty="0" err="1" lang="ru-RU" smtClean="0" sz="2000"/>
              <a:t>оздоравливались</a:t>
            </a:r>
            <a:r>
              <a:rPr dirty="0" lang="ru-RU" smtClean="0" sz="2000"/>
              <a:t>. </a:t>
            </a:r>
            <a:br>
              <a:rPr dirty="0" lang="ru-RU" smtClean="0" sz="2000"/>
            </a:br>
            <a:endParaRPr dirty="0" lang="ru-RU" sz="20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7" r="45"/>
          <a:stretch/>
        </p:blipFill>
        <p:spPr>
          <a:xfrm>
            <a:off x="167244" y="4419600"/>
            <a:ext cx="4114800" cy="2209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295400"/>
            <a:ext cx="4114800" cy="2819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076700" y="2019300"/>
            <a:ext cx="533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590611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Изучение свойств соли помогло  нам больше узнавать о простых предметах и явлениях окружающего мира. Ведь соль есть на каждом столе, в каждом доме, а оказалось, что она такая неизвестная! Она просто необходима для жизни!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Благодаря исследовательской работе, мы узнали, что соль действительно не только необходимый продукт, но и интересный материал для опытов и творчества.</a:t>
            </a:r>
            <a:endParaRPr lang="ru-RU" dirty="0"/>
          </a:p>
        </p:txBody>
      </p:sp>
    </p:spTree>
  </p:cSld>
  <p:clrMapOvr>
    <a:masterClrMapping/>
  </p:clrMapOvr>
  <p:transition spd="slow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3400" y="838200"/>
            <a:ext cx="7474034" cy="92333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 descr="DSC027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000240"/>
            <a:ext cx="7747054" cy="43577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0987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Источники информации: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А. </a:t>
            </a:r>
            <a:r>
              <a:rPr lang="ru-RU" dirty="0" err="1" smtClean="0"/>
              <a:t>Кенель</a:t>
            </a:r>
            <a:r>
              <a:rPr lang="ru-RU" dirty="0" smtClean="0"/>
              <a:t> «Море. Мифы и легенды», изд. «Диалог», М. 1995.</a:t>
            </a:r>
          </a:p>
          <a:p>
            <a:r>
              <a:rPr lang="ru-RU" dirty="0" smtClean="0"/>
              <a:t> Л. </a:t>
            </a:r>
            <a:r>
              <a:rPr lang="ru-RU" dirty="0" err="1" smtClean="0"/>
              <a:t>Уэйт</a:t>
            </a:r>
            <a:r>
              <a:rPr lang="ru-RU" dirty="0" smtClean="0"/>
              <a:t> «Загадки моря», изд. «</a:t>
            </a:r>
            <a:r>
              <a:rPr lang="ru-RU" dirty="0" err="1" smtClean="0"/>
              <a:t>Росмэн</a:t>
            </a:r>
            <a:r>
              <a:rPr lang="ru-RU" dirty="0" smtClean="0"/>
              <a:t>», М. 2000.</a:t>
            </a:r>
          </a:p>
          <a:p>
            <a:r>
              <a:rPr lang="ru-RU" dirty="0" smtClean="0"/>
              <a:t> Д. </a:t>
            </a:r>
            <a:r>
              <a:rPr lang="ru-RU" dirty="0" err="1" smtClean="0"/>
              <a:t>Эллиотт</a:t>
            </a:r>
            <a:r>
              <a:rPr lang="ru-RU" dirty="0" smtClean="0"/>
              <a:t> «Детская энциклопедия», изд. «</a:t>
            </a:r>
            <a:r>
              <a:rPr lang="ru-RU" dirty="0" err="1" smtClean="0"/>
              <a:t>Росмэн</a:t>
            </a:r>
            <a:r>
              <a:rPr lang="ru-RU" dirty="0" smtClean="0"/>
              <a:t>», М. 1994.</a:t>
            </a:r>
          </a:p>
          <a:p>
            <a:r>
              <a:rPr lang="ru-RU" dirty="0" smtClean="0"/>
              <a:t> Энциклопедия «Я познаю мир», изд. </a:t>
            </a:r>
            <a:r>
              <a:rPr lang="ru-RU" dirty="0" err="1" smtClean="0"/>
              <a:t>Астрель</a:t>
            </a:r>
            <a:r>
              <a:rPr lang="ru-RU" dirty="0" smtClean="0"/>
              <a:t>, М. 2004. </a:t>
            </a:r>
          </a:p>
          <a:p>
            <a:r>
              <a:rPr lang="ru-RU" dirty="0" smtClean="0"/>
              <a:t> «Сказки моря», изд. «ЭКСМО», М. 2002.</a:t>
            </a:r>
          </a:p>
          <a:p>
            <a:r>
              <a:rPr lang="ru-RU" dirty="0" smtClean="0"/>
              <a:t> «Русские пословицы и поговорки», изд. «</a:t>
            </a:r>
            <a:r>
              <a:rPr lang="ru-RU" dirty="0" err="1" smtClean="0"/>
              <a:t>Росмэн</a:t>
            </a:r>
            <a:r>
              <a:rPr lang="ru-RU" dirty="0" smtClean="0"/>
              <a:t>», М. 1999.</a:t>
            </a:r>
          </a:p>
          <a:p>
            <a:r>
              <a:rPr lang="ru-RU" dirty="0" smtClean="0"/>
              <a:t> Интернет источники. 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Определить: что такое соль и каковы ее свойства? 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</a:p>
          <a:p>
            <a:pPr algn="ctr">
              <a:buNone/>
            </a:pPr>
            <a:endParaRPr lang="ru-RU" sz="4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Выяснить, откуда берется соль?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исследовать свойства соли,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узнать о значении соли в жизни человека,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доказать, что соль – интересный материал для проведения опытов.</a:t>
            </a:r>
          </a:p>
          <a:p>
            <a:pPr>
              <a:buNone/>
            </a:pPr>
            <a:endParaRPr lang="ru-RU" sz="4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077200" cy="525780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          </a:t>
            </a:r>
            <a:r>
              <a:rPr lang="ru-RU" sz="1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Объект исследования:   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соль</a:t>
            </a:r>
            <a:br>
              <a:rPr lang="ru-RU" sz="1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Гипотеза:</a:t>
            </a:r>
            <a:r>
              <a:rPr lang="ru-RU" sz="1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предположим, что соль – не только необходимый продукт питания, но и интересный материал для проведения опытов и творческой деятельности. </a:t>
            </a:r>
            <a:br>
              <a:rPr lang="ru-RU" sz="1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Методы исследования: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беседа с воспитателем и родителями;</a:t>
            </a:r>
            <a:br>
              <a:rPr lang="ru-RU" sz="1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просмотр телепередач;</a:t>
            </a:r>
            <a:br>
              <a:rPr lang="ru-RU" sz="1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чтение художественной литературы;</a:t>
            </a:r>
            <a:br>
              <a:rPr lang="ru-RU" sz="1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- проведение опытов.</a:t>
            </a:r>
            <a:endParaRPr lang="ru-RU" sz="1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1219200"/>
            <a:ext cx="5791200" cy="762000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Соль – это символ дружбы.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04800" y="2281535"/>
            <a:ext cx="5410200" cy="14522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«Хлеб – соль!»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так на Руси встречали гостей.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 – пожелание добра. 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2676" y="2361418"/>
            <a:ext cx="3107181" cy="21336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19643" y="1519535"/>
            <a:ext cx="8605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Происхождение слова соль связано с Солнцем: старинное славянское название Солнца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Солонь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3383" y="4338936"/>
            <a:ext cx="87378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«Делить хлеб и соль»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значит дружить.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далёкие времена соль считалась драгоценностью, ценилась, как золото.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Её хранили в особых ларцах, меняли на товары, даже на землю. Отсюда народная примета: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Соль рассыпал – к ссоре, к неудаче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086600" cy="933448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чего соль нужна?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192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Старая русская пословица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«Без соли не проживёшь»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справедлива и в наши дни. Жизни без соли – нет! Уже 8 тысяч лет люди используют соль в пище.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Человек может выдержать без соли не более десяти суток, так как прекращается пищеварение.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Значение соли: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соль используют для приготовления еды, чтобы она была вкуснее;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соль используют для засаливания продуктов (например: рыбы, сало), консервируют овощи на зиму.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74" y="4237016"/>
            <a:ext cx="3693226" cy="250361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184" y="4237017"/>
            <a:ext cx="3678416" cy="241350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slow" advClick="0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50427">
            <a:off x="6205158" y="1482560"/>
            <a:ext cx="3155373" cy="198406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57200" y="751667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buFont charset="2" panose="05000000000000000000" pitchFamily="2" typeface="Wingdings"/>
              <a:buChar char="Ø"/>
            </a:pPr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Соль нужна для производства лекарств, бумаги, ткани, мыла, стекла и ещё многого 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другого.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4334626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buFont charset="2" panose="05000000000000000000" pitchFamily="2" typeface="Wingdings"/>
              <a:buChar char="Ø"/>
            </a:pP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Для </a:t>
            </a:r>
            <a:r>
              <a:rPr dirty="0" lang="ru-RU" sz="2000">
                <a:latin charset="0" pitchFamily="18" typeface="Times New Roman"/>
                <a:cs charset="0" pitchFamily="18" typeface="Times New Roman"/>
              </a:rPr>
              <a:t>здоровья полезны ванны с морской солью</a:t>
            </a:r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.</a:t>
            </a:r>
            <a:endParaRPr dirty="0" lang="ru-RU" sz="20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189909">
            <a:off x="-323142" y="1487049"/>
            <a:ext cx="3171825" cy="204787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" r="31"/>
          <a:stretch/>
        </p:blipFill>
        <p:spPr>
          <a:xfrm>
            <a:off x="2841637" y="2102701"/>
            <a:ext cx="3178788" cy="228162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312" y="4557437"/>
            <a:ext cx="3274814" cy="218320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4502745"/>
            <a:ext cx="3510162" cy="2262641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418838807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96571">
            <a:off x="706855" y="1997026"/>
            <a:ext cx="3283808" cy="227548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317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8546" y="1771922"/>
            <a:ext cx="3604045" cy="23214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317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86512" y="914400"/>
            <a:ext cx="8628888" cy="1371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можно мыть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посуду;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посыпают лед на дорогах, чтобы люди не падали, и не случались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аварии.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3786" y="4419600"/>
            <a:ext cx="3627120" cy="22887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92608" y="5058679"/>
            <a:ext cx="4660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Животным тоже нужна соль. Хищники получают её с мясом и кровью добычи, травоядные ищут выступы соли и лижут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253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2400" y="1371600"/>
            <a:ext cx="8839200" cy="3248673"/>
          </a:xfrm>
        </p:spPr>
        <p:txBody>
          <a:bodyPr>
            <a:normAutofit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Из литературы мы узнали, что источниками соли являются моря и океаны.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 древних времён соль добывали в залежах Мёртвого моря, оно считается самым солёным в мире. Также соль находится в природе, в виде залежей минерала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галита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это – «каменная соль».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1665" y="256527"/>
            <a:ext cx="5486400" cy="91440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Откуда соль берётся?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2083" y="4191000"/>
            <a:ext cx="3278909" cy="21336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317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485728">
            <a:off x="6139587" y="4188086"/>
            <a:ext cx="3136074" cy="261714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077118">
            <a:off x="-225694" y="4041257"/>
            <a:ext cx="3221989" cy="2732627"/>
          </a:xfrm>
          <a:prstGeom prst="rect">
            <a:avLst/>
          </a:prstGeom>
          <a:effectLst>
            <a:softEdge rad="317500"/>
          </a:effectLst>
          <a:scene3d>
            <a:camera prst="orthographicFront">
              <a:rot lat="0" lon="120000" rev="0"/>
            </a:camera>
            <a:lightRig rig="threePt" dir="t"/>
          </a:scene3d>
        </p:spPr>
      </p:pic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1"/>
    </p:bld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203848" y="1916832"/>
            <a:ext cx="2160240" cy="2808312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516013"/>
            <a:ext cx="6553200" cy="704848"/>
          </a:xfrm>
        </p:spPr>
        <p:txBody>
          <a:bodyPr/>
          <a:lstStyle/>
          <a:p>
            <a:pPr algn="ctr"/>
            <a:r>
              <a:rPr dirty="0" lang="ru-RU" smtClean="0" sz="4000">
                <a:latin charset="0" pitchFamily="18" typeface="Times New Roman"/>
                <a:cs charset="0" pitchFamily="18" typeface="Times New Roman"/>
              </a:rPr>
              <a:t>Свойства соли:</a:t>
            </a:r>
            <a:endParaRPr dirty="0" lang="ru-RU" sz="40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2" type="body"/>
          </p:nvPr>
        </p:nvSpPr>
        <p:spPr>
          <a:xfrm>
            <a:off x="3341623" y="1844824"/>
            <a:ext cx="2022465" cy="5241776"/>
          </a:xfrm>
        </p:spPr>
        <p:txBody>
          <a:bodyPr>
            <a:normAutofit/>
          </a:bodyPr>
          <a:lstStyle/>
          <a:p>
            <a:pPr algn="just"/>
            <a:r>
              <a:rPr b="1" dirty="0" lang="ru-RU" smtClean="0" sz="2000"/>
              <a:t> </a:t>
            </a:r>
            <a:r>
              <a:rPr b="1" dirty="0" lang="ru-RU" smtClean="0" sz="1800">
                <a:latin charset="0" pitchFamily="18" typeface="Times New Roman"/>
                <a:cs charset="0" pitchFamily="18" typeface="Times New Roman"/>
              </a:rPr>
              <a:t>Цвет : белая.</a:t>
            </a:r>
          </a:p>
          <a:p>
            <a:pPr algn="just"/>
            <a:r>
              <a:rPr b="1" dirty="0" lang="ru-RU" smtClean="0" sz="1800">
                <a:latin charset="0" pitchFamily="18" typeface="Times New Roman"/>
                <a:cs charset="0" pitchFamily="18" typeface="Times New Roman"/>
              </a:rPr>
              <a:t> На вкус: солёная.</a:t>
            </a:r>
          </a:p>
          <a:p>
            <a:pPr algn="just"/>
            <a:r>
              <a:rPr b="1" dirty="0" lang="ru-RU" smtClean="0" sz="1800">
                <a:latin charset="0" pitchFamily="18" typeface="Times New Roman"/>
                <a:cs charset="0" pitchFamily="18" typeface="Times New Roman"/>
              </a:rPr>
              <a:t>Состоит из кристаллов. </a:t>
            </a:r>
          </a:p>
          <a:p>
            <a:pPr algn="just"/>
            <a:r>
              <a:rPr b="1" dirty="0" lang="ru-RU" smtClean="0" sz="1800">
                <a:latin charset="0" pitchFamily="18" typeface="Times New Roman"/>
                <a:cs charset="0" pitchFamily="18" typeface="Times New Roman"/>
              </a:rPr>
              <a:t>Растворяется в воде. </a:t>
            </a:r>
          </a:p>
          <a:p>
            <a:pPr algn="just"/>
            <a:r>
              <a:rPr b="1" dirty="0" lang="ru-RU" smtClean="0" sz="1800">
                <a:latin charset="0" pitchFamily="18" typeface="Times New Roman"/>
                <a:cs charset="0" pitchFamily="18" typeface="Times New Roman"/>
              </a:rPr>
              <a:t>Имеет свойство скрипеть.</a:t>
            </a:r>
          </a:p>
          <a:p>
            <a:pPr algn="just"/>
            <a:endParaRPr b="1" dirty="0" lang="ru-RU" smtClean="0" sz="18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61"/>
          <a:stretch/>
        </p:blipFill>
        <p:spPr>
          <a:xfrm>
            <a:off x="5508104" y="1339490"/>
            <a:ext cx="3142476" cy="2129063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"/>
          <a:stretch/>
        </p:blipFill>
        <p:spPr>
          <a:xfrm rot="20658165">
            <a:off x="227123" y="4223760"/>
            <a:ext cx="2969112" cy="2088232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8" r="-70"/>
          <a:stretch/>
        </p:blipFill>
        <p:spPr>
          <a:xfrm>
            <a:off x="179512" y="1374322"/>
            <a:ext cx="2930370" cy="2059397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48" r="-52"/>
          <a:stretch/>
        </p:blipFill>
        <p:spPr>
          <a:xfrm rot="623373">
            <a:off x="5392400" y="4382772"/>
            <a:ext cx="3214812" cy="2203412"/>
          </a:xfrm>
          <a:prstGeom prst="rect">
            <a:avLst/>
          </a:prstGeom>
          <a:ln>
            <a:noFill/>
          </a:ln>
          <a:effectLst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h="63500" prst="artDeco" w="63500"/>
            <a:contourClr>
              <a:srgbClr val="FFFFFF"/>
            </a:contourClr>
          </a:sp3d>
        </p:spPr>
      </p:pic>
    </p:spTree>
  </p:cSld>
  <p:clrMapOvr>
    <a:masterClrMapping/>
  </p:clrMapOvr>
  <p:transition advClick="0" advTm="10000" spd="slow">
    <p:split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1000"/>
                            </p:stCondLst>
                            <p:childTnLst>
                              <p:par>
                                <p:cTn fill="hold" id="10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>
                            <p:stCondLst>
                              <p:cond delay="1000"/>
                            </p:stCondLst>
                            <p:childTnLst>
                              <p:par>
                                <p:cTn fill="hold" id="16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>
                            <p:stCondLst>
                              <p:cond delay="1000"/>
                            </p:stCondLst>
                            <p:childTnLst>
                              <p:par>
                                <p:cTn fill="hold" id="19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>
                            <p:stCondLst>
                              <p:cond delay="1000"/>
                            </p:stCondLst>
                            <p:childTnLst>
                              <p:par>
                                <p:cTn fill="hold" id="22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1" s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Плавание тел-презентация</Template>
  <TotalTime>830</TotalTime>
  <Words>788</Words>
  <Application>Microsoft Office PowerPoint</Application>
  <PresentationFormat>Экран (4:3)</PresentationFormat>
  <Paragraphs>100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«Соль – это чудо?!»</vt:lpstr>
      <vt:lpstr>Цель исследования:</vt:lpstr>
      <vt:lpstr>Слайд 3</vt:lpstr>
      <vt:lpstr>Соль – это символ дружбы. </vt:lpstr>
      <vt:lpstr>  Для чего соль нужна? </vt:lpstr>
      <vt:lpstr>Слайд 6</vt:lpstr>
      <vt:lpstr>Слайд 7</vt:lpstr>
      <vt:lpstr>Откуда соль берётся?  </vt:lpstr>
      <vt:lpstr>Свойства соли:</vt:lpstr>
      <vt:lpstr> Опыт № 1 Выращивание кристалла соли</vt:lpstr>
      <vt:lpstr>Ура! Вот и кристаллики!</vt:lpstr>
      <vt:lpstr>Опыт №2 Водоплавающее яйцо.</vt:lpstr>
      <vt:lpstr>Опыт №3: Заснеженный букет.</vt:lpstr>
      <vt:lpstr>Опыт №4 Рисунок солью.</vt:lpstr>
      <vt:lpstr>В нашем городе была соляная пещера, где люди оздоравливались.  </vt:lpstr>
      <vt:lpstr>Выводы:</vt:lpstr>
      <vt:lpstr>Слайд 17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«Соль – удивительное чудо!»</dc:title>
  <dc:creator>Марина</dc:creator>
  <cp:lastModifiedBy>Лариса</cp:lastModifiedBy>
  <cp:revision>114</cp:revision>
  <dcterms:created xsi:type="dcterms:W3CDTF">2014-02-18T01:50:33Z</dcterms:created>
  <dcterms:modified xsi:type="dcterms:W3CDTF">2018-03-29T16:55:54Z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591769</vt:lpwstr>
  </property>
  <property fmtid="{D5CDD505-2E9C-101B-9397-08002B2CF9AE}" name="NXPowerLiteSettings" pid="3">
    <vt:lpwstr>F5000400038000</vt:lpwstr>
  </property>
  <property fmtid="{D5CDD505-2E9C-101B-9397-08002B2CF9AE}" name="NXPowerLiteVersion" pid="4">
    <vt:lpwstr>D6.2.8</vt:lpwstr>
  </property>
</Properties>
</file>