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3" r:id="rId3"/>
    <p:sldId id="275" r:id="rId4"/>
    <p:sldId id="261" r:id="rId5"/>
    <p:sldId id="296" r:id="rId6"/>
    <p:sldId id="272" r:id="rId7"/>
    <p:sldId id="276" r:id="rId8"/>
    <p:sldId id="271" r:id="rId9"/>
    <p:sldId id="269" r:id="rId10"/>
    <p:sldId id="277" r:id="rId11"/>
    <p:sldId id="278" r:id="rId12"/>
    <p:sldId id="279" r:id="rId13"/>
    <p:sldId id="280" r:id="rId14"/>
    <p:sldId id="282" r:id="rId15"/>
    <p:sldId id="281" r:id="rId16"/>
    <p:sldId id="274" r:id="rId17"/>
    <p:sldId id="285" r:id="rId18"/>
    <p:sldId id="286" r:id="rId19"/>
    <p:sldId id="287" r:id="rId20"/>
    <p:sldId id="288" r:id="rId21"/>
    <p:sldId id="289" r:id="rId22"/>
    <p:sldId id="290" r:id="rId23"/>
    <p:sldId id="270" r:id="rId24"/>
    <p:sldId id="297" r:id="rId25"/>
    <p:sldId id="292" r:id="rId26"/>
    <p:sldId id="273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45929C-16A5-4E5B-822C-CEA8F5069A43}">
          <p14:sldIdLst>
            <p14:sldId id="256"/>
            <p14:sldId id="293"/>
            <p14:sldId id="275"/>
            <p14:sldId id="261"/>
            <p14:sldId id="296"/>
            <p14:sldId id="272"/>
            <p14:sldId id="276"/>
            <p14:sldId id="271"/>
            <p14:sldId id="269"/>
            <p14:sldId id="277"/>
            <p14:sldId id="278"/>
            <p14:sldId id="279"/>
            <p14:sldId id="280"/>
            <p14:sldId id="282"/>
            <p14:sldId id="281"/>
            <p14:sldId id="274"/>
            <p14:sldId id="285"/>
            <p14:sldId id="286"/>
            <p14:sldId id="287"/>
            <p14:sldId id="288"/>
            <p14:sldId id="289"/>
            <p14:sldId id="290"/>
            <p14:sldId id="270"/>
            <p14:sldId id="297"/>
            <p14:sldId id="292"/>
            <p14:sldId id="273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AD711-D012-445B-89FE-F59ABD044793}" type="datetimeFigureOut">
              <a:rPr lang="ru-RU" smtClean="0"/>
              <a:t>04.11.2018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D31F-A710-4C57-990A-EC023B6CE7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1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5B4D-F974-46BE-9D6C-FBF2EDA32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71969-564C-4BE2-9190-B29368D38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BD80-628C-4B2E-8B99-AACA219499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91D9-7051-4B52-85EF-0576842E0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9F65-8923-4D75-B9AE-9C2403ED1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51EF3-62F4-4133-BAC6-7540D49233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91108-9D2A-4EDA-8A6B-CF9440336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02C3-B46B-40B1-95BC-2DB8390529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458F-8DD4-4B84-BE09-E12D8D8A2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2ACB-E718-4697-B7F9-FB92B0111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E9E9-967A-4652-B804-4449469541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156D-E1FD-4542-9532-62140B9B3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9B906BE-6E1A-490A-A479-3FF10E5988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media/image4.png" Type="http://schemas.openxmlformats.org/officeDocument/2006/relationships/image"/><Relationship Id="rId7" Target="../media/image2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1.jpg" Type="http://schemas.openxmlformats.org/officeDocument/2006/relationships/image"/><Relationship Id="rId5" Target="../media/image8.png" Type="http://schemas.openxmlformats.org/officeDocument/2006/relationships/image"/><Relationship Id="rId10" Target="../media/image25.jpg" Type="http://schemas.openxmlformats.org/officeDocument/2006/relationships/image"/><Relationship Id="rId4" Target="../media/image7.png" Type="http://schemas.openxmlformats.org/officeDocument/2006/relationships/image"/><Relationship Id="rId9" Target="../media/image24.jp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_rels/slide15.xml.rels><?xml version="1.0" encoding="UTF-8" standalone="yes" ?><Relationships xmlns="http://schemas.openxmlformats.org/package/2006/relationships"><Relationship Id="rId8" Target="../media/image36.jpg" Type="http://schemas.openxmlformats.org/officeDocument/2006/relationships/image"/><Relationship Id="rId3" Target="../media/image4.png" Type="http://schemas.openxmlformats.org/officeDocument/2006/relationships/image"/><Relationship Id="rId7" Target="../media/image35.jp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4.jpeg" Type="http://schemas.openxmlformats.org/officeDocument/2006/relationships/image"/><Relationship Id="rId5" Target="../media/image8.png" Type="http://schemas.openxmlformats.org/officeDocument/2006/relationships/image"/><Relationship Id="rId10" Target="../media/image38.jpeg" Type="http://schemas.openxmlformats.org/officeDocument/2006/relationships/image"/><Relationship Id="rId4" Target="../media/image7.png" Type="http://schemas.openxmlformats.org/officeDocument/2006/relationships/image"/><Relationship Id="rId9" Target="../media/image37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8.png"/><Relationship Id="rId10" Type="http://schemas.openxmlformats.org/officeDocument/2006/relationships/image" Target="../media/image47.jpeg"/><Relationship Id="rId4" Type="http://schemas.openxmlformats.org/officeDocument/2006/relationships/image" Target="../media/image7.pn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8.png"/><Relationship Id="rId10" Type="http://schemas.openxmlformats.org/officeDocument/2006/relationships/image" Target="../media/image56.jpeg"/><Relationship Id="rId4" Type="http://schemas.openxmlformats.org/officeDocument/2006/relationships/image" Target="../media/image7.pn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4.png"/><Relationship Id="rId7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8.png"/><Relationship Id="rId10" Type="http://schemas.openxmlformats.org/officeDocument/2006/relationships/image" Target="../media/image61.png"/><Relationship Id="rId4" Type="http://schemas.openxmlformats.org/officeDocument/2006/relationships/image" Target="../media/image7.png"/><Relationship Id="rId9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4.pn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8.png"/><Relationship Id="rId10" Type="http://schemas.openxmlformats.org/officeDocument/2006/relationships/image" Target="../media/image66.jpeg"/><Relationship Id="rId4" Type="http://schemas.openxmlformats.org/officeDocument/2006/relationships/image" Target="../media/image7.pn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4.png"/><Relationship Id="rId7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8.png"/><Relationship Id="rId10" Type="http://schemas.openxmlformats.org/officeDocument/2006/relationships/image" Target="../media/image71.jpeg"/><Relationship Id="rId4" Type="http://schemas.openxmlformats.org/officeDocument/2006/relationships/image" Target="../media/image7.pn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14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2231800" y="1916832"/>
            <a:ext cx="4824412" cy="1071562"/>
          </a:xfrm>
        </p:spPr>
        <p:txBody>
          <a:bodyPr/>
          <a:lstStyle/>
          <a:p>
            <a:r>
              <a:rPr lang="ru-RU" sz="1200" dirty="0" smtClean="0"/>
              <a:t>Муниципальное Бюджетное Дошкольное </a:t>
            </a:r>
            <a:br>
              <a:rPr lang="ru-RU" sz="1200" dirty="0" smtClean="0"/>
            </a:br>
            <a:r>
              <a:rPr lang="ru-RU" sz="1200" dirty="0" smtClean="0"/>
              <a:t>Образовательное Учреждение </a:t>
            </a:r>
            <a:br>
              <a:rPr lang="ru-RU" sz="1200" dirty="0" smtClean="0"/>
            </a:br>
            <a:r>
              <a:rPr lang="ru-RU" sz="1200" dirty="0" smtClean="0"/>
              <a:t>Платоновский детский сад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23726" y="2780928"/>
            <a:ext cx="504056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Формирование у детей интереса и уважения к традиционной культуре русского народа через произведения устного народного творчества. </a:t>
            </a:r>
            <a:endParaRPr lang="ru-RU" sz="2400" i="1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3635897" y="5263693"/>
            <a:ext cx="3450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Овчинникова И.Н.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Песенки потешки прибаутки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50" y="3563557"/>
            <a:ext cx="3923928" cy="2615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515">
            <a:off x="5006613" y="1575845"/>
            <a:ext cx="3197591" cy="23981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943">
            <a:off x="946460" y="1505801"/>
            <a:ext cx="3384377" cy="25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Пословицы и поговорки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23" y="3501008"/>
            <a:ext cx="2233153" cy="2575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66" y="1566834"/>
            <a:ext cx="2661455" cy="24928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7497"/>
            <a:ext cx="2502224" cy="23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Загадки, скороговорки, считалки.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315">
            <a:off x="4684488" y="1356518"/>
            <a:ext cx="3648383" cy="2258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44945"/>
            <a:ext cx="3384376" cy="1725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6704">
            <a:off x="838371" y="1467425"/>
            <a:ext cx="3096699" cy="2109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902">
            <a:off x="5023612" y="3843339"/>
            <a:ext cx="3202526" cy="2133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20" y="3000028"/>
            <a:ext cx="2689336" cy="16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773" y="167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003">
            <a:off x="874072" y="1104274"/>
            <a:ext cx="3289881" cy="2467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4" y="3580563"/>
            <a:ext cx="3343251" cy="2507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5" y="3642818"/>
            <a:ext cx="3260244" cy="2445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9014">
            <a:off x="5053599" y="1343871"/>
            <a:ext cx="2970170" cy="22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Былины и легенды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279">
            <a:off x="5424244" y="1151551"/>
            <a:ext cx="2726350" cy="3830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06">
            <a:off x="2771800" y="3789040"/>
            <a:ext cx="3744416" cy="2538282"/>
          </a:xfrm>
          <a:prstGeom prst="rect">
            <a:avLst/>
          </a:prstGeom>
        </p:spPr>
      </p:pic>
      <p:pic>
        <p:nvPicPr>
          <p:cNvPr id="1028" name="Picture 4" descr="C:\Users\user1701\AppData\Local\Microsoft\Windows\Temporary Internet Files\Content.IE5\TAABGGYF\220px-Sadko_poster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250">
            <a:off x="3563887" y="1337144"/>
            <a:ext cx="20162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92">
            <a:off x="992054" y="1204452"/>
            <a:ext cx="2929901" cy="33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43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Сказки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6" y="3512320"/>
            <a:ext cx="4727115" cy="2724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182878">
            <a:off x="801655" y="3800561"/>
            <a:ext cx="259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Сказки о животных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634449">
            <a:off x="5893707" y="33356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Бытовые сказки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28" y="1099687"/>
            <a:ext cx="2181622" cy="21816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722">
            <a:off x="930262" y="1281428"/>
            <a:ext cx="3033479" cy="244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70">
            <a:off x="5811814" y="871496"/>
            <a:ext cx="2252019" cy="2467966"/>
          </a:xfrm>
          <a:prstGeom prst="rect">
            <a:avLst/>
          </a:prstGeom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758528" y="5907223"/>
            <a:ext cx="2644725" cy="3208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dirty="0" smtClean="0">
                <a:ea typeface="MS Mincho" pitchFamily="49" charset="-128"/>
              </a:rPr>
              <a:t>Волшебные сказки </a:t>
            </a:r>
          </a:p>
        </p:txBody>
      </p:sp>
      <p:pic>
        <p:nvPicPr>
          <p:cNvPr id="2052" name="Picture 4" descr="C:\Users\user1701\AppData\Local\Microsoft\Windows\Temporary Internet Files\Content.IE5\G43LQYA6\_______[1]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63396"/>
            <a:ext cx="1368151" cy="157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4"/>
              </a:buBlip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61">
            <a:off x="1049020" y="1365565"/>
            <a:ext cx="3528393" cy="2564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517">
            <a:off x="4885766" y="1239003"/>
            <a:ext cx="3322138" cy="2420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722">
            <a:off x="1209131" y="4041160"/>
            <a:ext cx="3227851" cy="2280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02">
            <a:off x="4917643" y="3934948"/>
            <a:ext cx="3258383" cy="2268252"/>
          </a:xfrm>
          <a:prstGeom prst="rect">
            <a:avLst/>
          </a:prstGeom>
        </p:spPr>
      </p:pic>
      <p:pic>
        <p:nvPicPr>
          <p:cNvPr id="11" name="Picture 1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44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9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347" y="188913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Сказки на новый лад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418891" cy="2539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802">
            <a:off x="903134" y="3412804"/>
            <a:ext cx="3650668" cy="2789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625">
            <a:off x="5770561" y="1486505"/>
            <a:ext cx="2894689" cy="2121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6889">
            <a:off x="3471128" y="1555836"/>
            <a:ext cx="3001851" cy="22513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805">
            <a:off x="921364" y="1129086"/>
            <a:ext cx="3243453" cy="24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Сказки на новый лад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0223">
            <a:off x="5177178" y="1809359"/>
            <a:ext cx="3501256" cy="2625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328">
            <a:off x="2928231" y="3386389"/>
            <a:ext cx="3555826" cy="26668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995">
            <a:off x="805762" y="1269035"/>
            <a:ext cx="4139902" cy="2759616"/>
          </a:xfrm>
          <a:prstGeom prst="rect">
            <a:avLst/>
          </a:prstGeom>
        </p:spPr>
      </p:pic>
      <p:pic>
        <p:nvPicPr>
          <p:cNvPr id="3074" name="Picture 2" descr="C:\Users\user1701\AppData\Local\Microsoft\Windows\Temporary Internet Files\Content.IE5\ZMZHB5TW\96355225_large_439381_original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239">
            <a:off x="1329306" y="4192580"/>
            <a:ext cx="2190795" cy="18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Посещение музея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282">
            <a:off x="5573515" y="1413126"/>
            <a:ext cx="3107850" cy="2330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08">
            <a:off x="944247" y="3835967"/>
            <a:ext cx="3097861" cy="23233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407">
            <a:off x="4826976" y="3467701"/>
            <a:ext cx="3385892" cy="2539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375">
            <a:off x="683567" y="1309303"/>
            <a:ext cx="3193872" cy="23954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188">
            <a:off x="3292778" y="2270836"/>
            <a:ext cx="3075732" cy="2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9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4"/>
              </a:buBlip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45" y="2392566"/>
            <a:ext cx="2517319" cy="3564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2128" y="18191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«Русский народ не должен терять своего нравственного авторитета среди других народов – авторитета, достойно</a:t>
            </a:r>
            <a:r>
              <a:rPr lang="ru-RU" u="sng" dirty="0"/>
              <a:t> </a:t>
            </a:r>
            <a:r>
              <a:rPr lang="ru-RU" dirty="0"/>
              <a:t>завоеванного русским искусством, литературой. Мы не должны забывать о своем культурном прошлом, о наших памятниках, литературе, языке, живописи… Рациональные отличия сохранятся и в двадцать первом веке, если мы будем озабочены воспитанием душ, а не только передачей знаний».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5132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Д.С. Лихачев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Предметно-развивающая среда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211">
            <a:off x="756173" y="1309108"/>
            <a:ext cx="3769935" cy="2827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2447">
            <a:off x="5779719" y="3538900"/>
            <a:ext cx="3064208" cy="2298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936">
            <a:off x="2817469" y="3542444"/>
            <a:ext cx="3441515" cy="22910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585">
            <a:off x="4696202" y="1171181"/>
            <a:ext cx="3569025" cy="2676769"/>
          </a:xfrm>
          <a:prstGeom prst="rect">
            <a:avLst/>
          </a:prstGeom>
        </p:spPr>
      </p:pic>
      <p:pic>
        <p:nvPicPr>
          <p:cNvPr id="8" name="Picture 4" descr="C:\Users\user1701\AppData\Local\Microsoft\Windows\Temporary Internet Files\Content.IE5\G43LQYA6\f4aef9990f81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088"/>
            <a:ext cx="1257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НОД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949">
            <a:off x="4924646" y="3673741"/>
            <a:ext cx="3712778" cy="247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993">
            <a:off x="827584" y="3665698"/>
            <a:ext cx="3581550" cy="2686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917">
            <a:off x="4902675" y="1111863"/>
            <a:ext cx="3548063" cy="2661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991">
            <a:off x="706738" y="1031479"/>
            <a:ext cx="3417705" cy="25632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8343" flipV="1">
            <a:off x="3125232" y="2258269"/>
            <a:ext cx="2952328" cy="22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81781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Праздники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43">
            <a:off x="5620833" y="3813804"/>
            <a:ext cx="3251748" cy="2438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8" y="1628775"/>
            <a:ext cx="2976331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23" y="1628775"/>
            <a:ext cx="3385892" cy="2539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29" y="2402907"/>
            <a:ext cx="2723545" cy="2042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598">
            <a:off x="692161" y="3937900"/>
            <a:ext cx="3230416" cy="24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Monotype Corsiva" pitchFamily="66" charset="0"/>
              </a:rPr>
              <a:t>Работа с родителями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Blip>
                <a:blip r:embed="rId6"/>
              </a:buBlip>
            </a:pPr>
            <a:r>
              <a:rPr lang="ru-RU" dirty="0" smtClean="0"/>
              <a:t> </a:t>
            </a:r>
            <a:r>
              <a:rPr lang="ru-RU" sz="2400" b="1" i="1" dirty="0"/>
              <a:t>Консультация для родителей</a:t>
            </a:r>
            <a:r>
              <a:rPr lang="ru-RU" sz="2400" i="1" dirty="0"/>
              <a:t>: </a:t>
            </a:r>
            <a:r>
              <a:rPr lang="ru-RU" sz="2400" b="1" i="1" dirty="0"/>
              <a:t>«Народные игры  как средство  духовно-нравственного воспитания» </a:t>
            </a:r>
            <a:endParaRPr lang="ru-RU" sz="2400" b="1" i="1" dirty="0" smtClean="0"/>
          </a:p>
          <a:p>
            <a:pPr eaLnBrk="1" hangingPunct="1">
              <a:buBlip>
                <a:blip r:embed="rId6"/>
              </a:buBlip>
            </a:pPr>
            <a:r>
              <a:rPr lang="ru-RU" sz="2400" i="1" dirty="0" smtClean="0"/>
              <a:t> </a:t>
            </a:r>
            <a:r>
              <a:rPr lang="ru-RU" sz="2400" b="1" i="1" dirty="0"/>
              <a:t>Беседа с родителями: «Роль устного народного творчества в жизни дошкольников»</a:t>
            </a:r>
          </a:p>
          <a:p>
            <a:pPr eaLnBrk="1" hangingPunct="1">
              <a:buBlip>
                <a:blip r:embed="rId6"/>
              </a:buBlip>
            </a:pPr>
            <a:r>
              <a:rPr lang="ru-RU" sz="2400" i="1" dirty="0" smtClean="0"/>
              <a:t> </a:t>
            </a:r>
            <a:r>
              <a:rPr lang="ru-RU" sz="2400" b="1" i="1" dirty="0"/>
              <a:t>Совместное разучивание произведений устного народного творчества</a:t>
            </a:r>
          </a:p>
          <a:p>
            <a:pPr eaLnBrk="1" hangingPunct="1">
              <a:buBlip>
                <a:blip r:embed="rId6"/>
              </a:buBlip>
            </a:pPr>
            <a:endParaRPr lang="ru-RU" sz="2800" i="1" dirty="0"/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Monotype Corsiva" pitchFamily="66" charset="0"/>
              </a:rPr>
              <a:t>Результат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2" y="1916832"/>
            <a:ext cx="7343775" cy="230425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Воспитанники </a:t>
            </a:r>
            <a:r>
              <a:rPr lang="ru-RU" sz="16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Используют в активной речи потешки, считалки, загадки, поговорки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Умеют играть в русские народные подвижные игры, используя считалки.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Имеют богатый запас знаний сказок и сказочных героев, умеют узнавать их в других произведениях изобразительного искусства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Осмысленно и активно участвуют в русских народных праздниках , знают название праздника, поют песни, исполняют частушки, читают стихи.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Знают </a:t>
            </a:r>
            <a:r>
              <a:rPr lang="ru-RU" sz="1600" dirty="0"/>
              <a:t>историю русского костюма, головных уборов.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Используют атрибуты русской народной культуры в самостоятельной деятельности.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Бережно относятся к предметам быта, произведениям народного творчества.</a:t>
            </a:r>
          </a:p>
          <a:p>
            <a:pPr eaLnBrk="1" hangingPunct="1">
              <a:buBlip>
                <a:blip r:embed="rId6"/>
              </a:buBlip>
            </a:pPr>
            <a:endParaRPr lang="ru-RU" sz="2800" i="1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38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33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124744"/>
            <a:ext cx="74888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Народное искусство, как и искусство вообще, многофункционально, и одна из функций — </a:t>
            </a:r>
            <a:r>
              <a:rPr lang="ru-RU" sz="2400" dirty="0" smtClean="0"/>
              <a:t>воспитательная, т.к. в нем обобщены</a:t>
            </a:r>
            <a:r>
              <a:rPr lang="ru-RU" sz="2400" dirty="0"/>
              <a:t>  представления о прекрасном, эстетические идеалы и мудрость народа, которые передаются из поколения в поколение. Все начинается с детства, и я</a:t>
            </a:r>
            <a:r>
              <a:rPr lang="ru-RU" sz="2400" dirty="0" smtClean="0"/>
              <a:t> надеюсь, </a:t>
            </a:r>
            <a:r>
              <a:rPr lang="ru-RU" sz="2400" dirty="0"/>
              <a:t>что через несколько лет нам не придется говорить о безнравственности, </a:t>
            </a:r>
            <a:r>
              <a:rPr lang="ru-RU" sz="2400" dirty="0" smtClean="0"/>
              <a:t>без духовности </a:t>
            </a:r>
            <a:r>
              <a:rPr lang="ru-RU" sz="2400" dirty="0"/>
              <a:t>наших детей - тех, кто соприкоснулся с волшебным миром искусства. </a:t>
            </a:r>
            <a:endParaRPr lang="ru-RU" sz="2400" dirty="0" smtClean="0"/>
          </a:p>
          <a:p>
            <a:pPr algn="ctr"/>
            <a:r>
              <a:rPr lang="ru-RU" sz="2400" dirty="0" smtClean="0"/>
              <a:t>Русская </a:t>
            </a:r>
            <a:r>
              <a:rPr lang="ru-RU" sz="2400" dirty="0"/>
              <a:t>пословица гласит: </a:t>
            </a:r>
            <a:endParaRPr lang="ru-RU" sz="2400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"</a:t>
            </a:r>
            <a:r>
              <a:rPr lang="ru-RU" sz="2800" dirty="0">
                <a:solidFill>
                  <a:srgbClr val="FF0000"/>
                </a:solidFill>
              </a:rPr>
              <a:t>Капля и камень точит".</a:t>
            </a:r>
          </a:p>
        </p:txBody>
      </p:sp>
    </p:spTree>
    <p:extLst>
      <p:ext uri="{BB962C8B-B14F-4D97-AF65-F5344CB8AC3E}">
        <p14:creationId xmlns:p14="http://schemas.microsoft.com/office/powerpoint/2010/main" val="2121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Использованная литература: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/>
              <a:t> </a:t>
            </a:r>
            <a:r>
              <a:rPr lang="ru-RU" sz="2400" dirty="0" smtClean="0"/>
              <a:t>Ушакова О.С. «Развитие дошкольников», М., 2001г.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 «Детский сад и семья», Дошкольное воспитание№6, 2000г.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 «Детский сад и семья», Дошкольное воспитание,№4, 2000г.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Бондаренко А.К. «Словесные игры в детском саду», М., 1997г.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Павлова Л. «Фольклор для маленьких»ДВ. №4, 1990г.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1412" y="281781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7"/>
          <p:cNvSpPr>
            <a:spLocks noGrp="1" noChangeArrowheads="1"/>
          </p:cNvSpPr>
          <p:nvPr>
            <p:ph type="title"/>
          </p:nvPr>
        </p:nvSpPr>
        <p:spPr>
          <a:xfrm>
            <a:off x="1311275" y="368721"/>
            <a:ext cx="6697662" cy="108024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СПАСИБО  ЗА ВНИМАНИЕ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50066"/>
            <a:ext cx="5900474" cy="4425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3306" y="357166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z="6600" i="1" dirty="0" smtClean="0">
                <a:latin typeface="Monotype Corsiva" pitchFamily="66" charset="0"/>
              </a:rPr>
              <a:t>Цель: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ru-RU" dirty="0" smtClean="0"/>
          </a:p>
          <a:p>
            <a:pPr marL="0" indent="0" algn="ctr" eaLnBrk="1" hangingPunct="1">
              <a:buNone/>
            </a:pPr>
            <a:endParaRPr lang="ru-RU" dirty="0"/>
          </a:p>
          <a:p>
            <a:pPr marL="0" indent="0" algn="ctr" eaLnBrk="1" hangingPunct="1">
              <a:buNone/>
            </a:pPr>
            <a:r>
              <a:rPr lang="ru-RU" dirty="0" smtClean="0"/>
              <a:t>Сформировать </a:t>
            </a:r>
            <a:r>
              <a:rPr lang="ru-RU" dirty="0"/>
              <a:t>у детей любовь, </a:t>
            </a:r>
            <a:r>
              <a:rPr lang="ru-RU" dirty="0" smtClean="0"/>
              <a:t>интерес и </a:t>
            </a:r>
            <a:r>
              <a:rPr lang="ru-RU" dirty="0"/>
              <a:t>уважение к традиционной культуре русского народа </a:t>
            </a:r>
            <a:r>
              <a:rPr lang="ru-RU" dirty="0" smtClean="0"/>
              <a:t>через произведения устного </a:t>
            </a:r>
            <a:r>
              <a:rPr lang="ru-RU" dirty="0"/>
              <a:t>народного </a:t>
            </a:r>
            <a:r>
              <a:rPr lang="ru-RU" dirty="0" smtClean="0"/>
              <a:t>творчества. </a:t>
            </a:r>
            <a:endParaRPr lang="ru-RU" dirty="0"/>
          </a:p>
          <a:p>
            <a:pPr algn="ctr" eaLnBrk="1" hangingPunct="1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1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z="6600" i="1" dirty="0" smtClean="0">
                <a:latin typeface="Monotype Corsiva" pitchFamily="66" charset="0"/>
              </a:rPr>
              <a:t>Задачи: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ru-RU" sz="1600" dirty="0"/>
          </a:p>
          <a:p>
            <a:r>
              <a:rPr lang="ru-RU" sz="1600" dirty="0" smtClean="0"/>
              <a:t>Создать </a:t>
            </a:r>
            <a:r>
              <a:rPr lang="ru-RU" sz="1600" dirty="0"/>
              <a:t>систему работы, по приобщению детей к истокам русской народной культуры, через  художественно-продуктивную и творческую деятельность.</a:t>
            </a:r>
          </a:p>
          <a:p>
            <a:r>
              <a:rPr lang="ru-RU" sz="1600" dirty="0"/>
              <a:t>Создать условия для  самостоятельного отражения  полученных знаний,  умений детьми.</a:t>
            </a:r>
          </a:p>
          <a:p>
            <a:r>
              <a:rPr lang="ru-RU" sz="1600" dirty="0"/>
              <a:t>Воспитывать интерес  и любовь к русской национальной культуре, народному творчеству, обычаям, традициям, обрядам, народному календарю,  к народным  играм и т. д.</a:t>
            </a:r>
          </a:p>
          <a:p>
            <a:r>
              <a:rPr lang="ru-RU" sz="1600" dirty="0"/>
              <a:t>Использовать  все виды фольклора  (сказки, песенки, потешки, заклички, пословицы, поговорки, загадки, хороводы),  так как  фольклор является  богатейшим источником познавательного и нравственного развития детей.</a:t>
            </a:r>
          </a:p>
          <a:p>
            <a:r>
              <a:rPr lang="ru-RU" sz="1600" dirty="0"/>
              <a:t>Привлечь родителей в воспитательно-образовательный процесс  через  проведение русских народных  подвижных игр, </a:t>
            </a:r>
            <a:r>
              <a:rPr lang="ru-RU" sz="1600" dirty="0" smtClean="0"/>
              <a:t>Знакомство </a:t>
            </a:r>
            <a:r>
              <a:rPr lang="ru-RU" sz="1600" dirty="0"/>
              <a:t>с календарными праздниками  их обычаями и традициями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23169" y="404664"/>
            <a:ext cx="6697662" cy="1570186"/>
          </a:xfrm>
        </p:spPr>
        <p:txBody>
          <a:bodyPr/>
          <a:lstStyle/>
          <a:p>
            <a:pPr eaLnBrk="1" hangingPunct="1"/>
            <a:r>
              <a:rPr lang="ru-RU" i="1" dirty="0">
                <a:latin typeface="Monotype Corsiva" pitchFamily="66" charset="0"/>
              </a:rPr>
              <a:t>Новизна методической разработки 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/>
              <a:t>состоит в комплексном использовании элементов известных и современных методик приобщения детей к истокам русской культуры, отборе наиболее значимого содержания образования, связанного с формированием отношения к родной культуре и традициям.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730">
            <a:off x="5098389" y="3705086"/>
            <a:ext cx="3223726" cy="24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6967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Monotype Corsiva" pitchFamily="66" charset="0"/>
              </a:rPr>
              <a:t>Работа с детьми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6572264" y="2500306"/>
            <a:ext cx="557210" cy="55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7224" y="1643050"/>
            <a:ext cx="721523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dirty="0" smtClean="0"/>
              <a:t> </a:t>
            </a:r>
            <a:r>
              <a:rPr lang="ru-RU" sz="2400" dirty="0" smtClean="0"/>
              <a:t>Игры драматизации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 Развивающие игры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 Чтение художественных произведений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 Рассказ детей и рассказ педагога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Выучивание наизусть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Использование устного народного творчества в режимных моментах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Сочинение историй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Свободное и тематическое рисование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Лепка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z="2400" dirty="0" smtClean="0"/>
              <a:t>Сюжетно-ролевые игры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Monotype Corsiva" pitchFamily="66" charset="0"/>
              </a:rPr>
              <a:t>Методы</a:t>
            </a:r>
          </a:p>
        </p:txBody>
      </p:sp>
      <p:pic>
        <p:nvPicPr>
          <p:cNvPr id="1028" name="Picture 4" descr="C:\Users\user1701\Desktop\DSC057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795">
            <a:off x="943454" y="3538322"/>
            <a:ext cx="3423226" cy="23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1"/>
            <a:ext cx="3806031" cy="2116832"/>
          </a:xfrm>
        </p:spPr>
        <p:txBody>
          <a:bodyPr/>
          <a:lstStyle/>
          <a:p>
            <a:pPr eaLnBrk="1" hangingPunct="1">
              <a:buFontTx/>
              <a:buBlip>
                <a:blip r:embed="rId7"/>
              </a:buBlip>
            </a:pPr>
            <a:r>
              <a:rPr lang="ru-RU" dirty="0" smtClean="0"/>
              <a:t>Наглядный метод </a:t>
            </a:r>
            <a:r>
              <a:rPr lang="ru-RU" sz="1800" dirty="0" smtClean="0"/>
              <a:t> демонстрация </a:t>
            </a:r>
            <a:r>
              <a:rPr lang="ru-RU" sz="1800" dirty="0"/>
              <a:t>иллюстраций и картин, </a:t>
            </a:r>
            <a:r>
              <a:rPr lang="ru-RU" sz="1800" dirty="0" smtClean="0"/>
              <a:t>показ способов действий</a:t>
            </a: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537">
            <a:off x="4612103" y="1287210"/>
            <a:ext cx="3542074" cy="2398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0106" y="4077072"/>
            <a:ext cx="356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861048"/>
            <a:ext cx="35607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Словестный </a:t>
            </a:r>
            <a:r>
              <a:rPr lang="ru-RU" sz="3200" b="1" dirty="0"/>
              <a:t>метод </a:t>
            </a:r>
            <a:r>
              <a:rPr lang="ru-RU" dirty="0"/>
              <a:t>коллективное чтение, заучивание наизусть, чтение по ролям, сочинение сказок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0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0" y="1024136"/>
            <a:ext cx="3599359" cy="2980928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ru-RU" dirty="0" smtClean="0"/>
              <a:t>Игровой метод </a:t>
            </a:r>
          </a:p>
          <a:p>
            <a:pPr marL="0" indent="0" eaLnBrk="1" hangingPunct="1">
              <a:buNone/>
            </a:pPr>
            <a:r>
              <a:rPr lang="ru-RU" sz="1800" dirty="0" smtClean="0"/>
              <a:t>     игры-драматизации, игры-инсценировки, дидактические игры, настольно-печатные игры</a:t>
            </a:r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/>
          </a:p>
          <a:p>
            <a:pPr marL="0" indent="0" eaLnBrk="1" hangingPunct="1">
              <a:buNone/>
            </a:pPr>
            <a:endParaRPr lang="ru-RU" dirty="0" smtClean="0"/>
          </a:p>
        </p:txBody>
      </p:sp>
      <p:pic>
        <p:nvPicPr>
          <p:cNvPr id="2051" name="Picture 3" descr="C:\Users\user1701\Desktop\презентация фото\DSC01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4634"/>
            <a:ext cx="3384376" cy="26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0050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789040"/>
            <a:ext cx="38164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Blip>
                <a:blip r:embed="rId4"/>
              </a:buBlip>
            </a:pPr>
            <a:r>
              <a:rPr lang="ru-RU" sz="3200" dirty="0"/>
              <a:t>Практический метод</a:t>
            </a:r>
          </a:p>
          <a:p>
            <a:pPr marL="0" indent="0" eaLnBrk="1" hangingPunct="1">
              <a:buNone/>
            </a:pPr>
            <a:r>
              <a:rPr lang="ru-RU" dirty="0" smtClean="0"/>
              <a:t>упражнение </a:t>
            </a:r>
            <a:r>
              <a:rPr lang="ru-RU" dirty="0"/>
              <a:t>в проговаривание, звукоподражание, имитация действий.</a:t>
            </a:r>
          </a:p>
          <a:p>
            <a:endParaRPr lang="ru-RU" dirty="0"/>
          </a:p>
        </p:txBody>
      </p:sp>
      <p:pic>
        <p:nvPicPr>
          <p:cNvPr id="11" name="Picture 5" descr="C:\Users\user1701\Desktop\DSC05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Жанры устного народного творчества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</p:txBody>
      </p:sp>
      <p:pic>
        <p:nvPicPr>
          <p:cNvPr id="1026" name="Picture 2" descr="C:\Users\user1701\Desktop\Безымян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2524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486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Муниципальное Бюджетное Дошкольное  Образовательное Учреждение  Платоновский детский сад </vt:lpstr>
      <vt:lpstr> </vt:lpstr>
      <vt:lpstr>Цель:</vt:lpstr>
      <vt:lpstr>Задачи:</vt:lpstr>
      <vt:lpstr>Новизна методической разработки  </vt:lpstr>
      <vt:lpstr>Работа с детьми</vt:lpstr>
      <vt:lpstr>Методы</vt:lpstr>
      <vt:lpstr>Презентация PowerPoint</vt:lpstr>
      <vt:lpstr>Жанры устного народного творчества</vt:lpstr>
      <vt:lpstr>Песенки потешки прибаутки</vt:lpstr>
      <vt:lpstr>Пословицы и поговорки </vt:lpstr>
      <vt:lpstr>Загадки, скороговорки, считалки.</vt:lpstr>
      <vt:lpstr>Игры</vt:lpstr>
      <vt:lpstr>Былины и легенды</vt:lpstr>
      <vt:lpstr>Сказки</vt:lpstr>
      <vt:lpstr> </vt:lpstr>
      <vt:lpstr>Сказки на новый лад</vt:lpstr>
      <vt:lpstr>Сказки на новый лад</vt:lpstr>
      <vt:lpstr>Посещение музея</vt:lpstr>
      <vt:lpstr>Предметно-развивающая среда</vt:lpstr>
      <vt:lpstr>НОД</vt:lpstr>
      <vt:lpstr>Праздники</vt:lpstr>
      <vt:lpstr>Работа с родителями</vt:lpstr>
      <vt:lpstr>Результат</vt:lpstr>
      <vt:lpstr>Презентация PowerPoint</vt:lpstr>
      <vt:lpstr>Использованная литература:</vt:lpstr>
      <vt:lpstr>СПАСИБО  ЗА ВНИМАНИЕ</vt:lpstr>
    </vt:vector>
  </TitlesOfParts>
  <Company>КШИ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user1701</cp:lastModifiedBy>
  <cp:revision>87</cp:revision>
  <dcterms:created xsi:type="dcterms:W3CDTF">2011-07-01T11:47:09Z</dcterms:created>
  <dcterms:modified xsi:type="dcterms:W3CDTF">2018-11-04T17:55:59Z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2040460</vt:lpwstr>
  </property>
  <property fmtid="{D5CDD505-2E9C-101B-9397-08002B2CF9AE}" name="NXPowerLiteSettings" pid="3">
    <vt:lpwstr>F5000400038000</vt:lpwstr>
  </property>
  <property fmtid="{D5CDD505-2E9C-101B-9397-08002B2CF9AE}" name="NXPowerLiteVersion" pid="4">
    <vt:lpwstr>D6.2.8</vt:lpwstr>
  </property>
</Properties>
</file>