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8" r:id="rId2"/>
    <p:sldId id="266" r:id="rId3"/>
    <p:sldId id="263" r:id="rId4"/>
    <p:sldId id="256" r:id="rId5"/>
    <p:sldId id="274" r:id="rId6"/>
    <p:sldId id="275" r:id="rId7"/>
    <p:sldId id="276" r:id="rId8"/>
    <p:sldId id="277" r:id="rId9"/>
    <p:sldId id="262" r:id="rId10"/>
    <p:sldId id="257" r:id="rId11"/>
    <p:sldId id="264" r:id="rId12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56" autoAdjust="0"/>
    <p:restoredTop sz="94660"/>
  </p:normalViewPr>
  <p:slideViewPr>
    <p:cSldViewPr>
      <p:cViewPr varScale="1">
        <p:scale>
          <a:sx n="100" d="100"/>
          <a:sy n="100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178" y="-96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7E40D-1F05-47FF-B163-113F7263B796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008DA3-6541-499A-85A5-AAC55125F0E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08DA3-6541-499A-85A5-AAC55125F0E4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5850" y="0"/>
            <a:ext cx="992985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67544" y="1999092"/>
            <a:ext cx="79208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Segoe Script" panose="020B0504020000000003" pitchFamily="34" charset="0"/>
              </a:rPr>
              <a:t>ЛЭПБУК - КАК ФОРМА </a:t>
            </a:r>
            <a:endParaRPr lang="ru-RU" sz="2800" b="1" dirty="0" smtClean="0">
              <a:solidFill>
                <a:schemeClr val="accent6">
                  <a:lumMod val="75000"/>
                </a:schemeClr>
              </a:solidFill>
              <a:latin typeface="Segoe Script" panose="020B0504020000000003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Segoe Script" panose="020B0504020000000003" pitchFamily="34" charset="0"/>
              </a:rPr>
              <a:t>СОВМЕСТНОЙ ДЕТЕЛЬНОСТИ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Segoe Script" panose="020B0504020000000003" pitchFamily="34" charset="0"/>
              </a:rPr>
              <a:t>ВЗРОСЛОГО И ДЕТЕЙ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15616" y="364502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400" b="1" dirty="0">
                <a:solidFill>
                  <a:srgbClr val="8064A2">
                    <a:lumMod val="75000"/>
                  </a:srgbClr>
                </a:solidFill>
                <a:latin typeface="Monotype Corsiva" panose="03010101010201010101" pitchFamily="66" charset="0"/>
              </a:rPr>
              <a:t>Подготовила </a:t>
            </a:r>
          </a:p>
          <a:p>
            <a:pPr lvl="0"/>
            <a:r>
              <a:rPr lang="ru-RU" sz="2400" b="1" dirty="0" smtClean="0">
                <a:solidFill>
                  <a:srgbClr val="8064A2">
                    <a:lumMod val="75000"/>
                  </a:srgbClr>
                </a:solidFill>
                <a:latin typeface="Monotype Corsiva" panose="03010101010201010101" pitchFamily="66" charset="0"/>
              </a:rPr>
              <a:t>воспитатель МБДОУ Зеленовского филиала «Ромашка»</a:t>
            </a:r>
          </a:p>
          <a:p>
            <a:pPr lvl="0"/>
            <a:r>
              <a:rPr lang="ru-RU" sz="2400" b="1" dirty="0" smtClean="0">
                <a:solidFill>
                  <a:srgbClr val="8064A2">
                    <a:lumMod val="75000"/>
                  </a:srgbClr>
                </a:solidFill>
                <a:latin typeface="Monotype Corsiva" panose="03010101010201010101" pitchFamily="66" charset="0"/>
              </a:rPr>
              <a:t>И.В. Агапова</a:t>
            </a:r>
            <a:endParaRPr lang="ru-RU" sz="2400" b="1" dirty="0">
              <a:solidFill>
                <a:srgbClr val="8064A2">
                  <a:lumMod val="75000"/>
                </a:srgbClr>
              </a:solidFill>
              <a:latin typeface="Monotype Corsiva" panose="03010101010201010101" pitchFamily="66" charset="0"/>
            </a:endParaRPr>
          </a:p>
          <a:p>
            <a:pPr lvl="0"/>
            <a:endParaRPr lang="ru-RU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450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80511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51520" y="260648"/>
            <a:ext cx="813690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/>
            <a:r>
              <a:rPr lang="ru-RU" dirty="0"/>
              <a:t> </a:t>
            </a:r>
            <a:r>
              <a:rPr lang="ru-RU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Лэпбук</a:t>
            </a:r>
            <a:r>
              <a:rPr lang="ru-RU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соответствует  </a:t>
            </a:r>
            <a:r>
              <a:rPr lang="ru-RU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ФГОС ДО </a:t>
            </a:r>
          </a:p>
          <a:p>
            <a:pPr lvl="0" fontAlgn="auto"/>
            <a:r>
              <a:rPr lang="ru-RU" sz="2400" dirty="0" smtClean="0"/>
              <a:t>-информативен; </a:t>
            </a:r>
            <a:endParaRPr lang="ru-RU" sz="2400" dirty="0"/>
          </a:p>
          <a:p>
            <a:pPr lvl="0" fontAlgn="auto"/>
            <a:r>
              <a:rPr lang="ru-RU" sz="2400" dirty="0" smtClean="0"/>
              <a:t>-полифункционален</a:t>
            </a:r>
            <a:r>
              <a:rPr lang="ru-RU" sz="2400" dirty="0"/>
              <a:t>;</a:t>
            </a:r>
          </a:p>
          <a:p>
            <a:pPr lvl="0" fontAlgn="auto"/>
            <a:r>
              <a:rPr lang="ru-RU" sz="2400" dirty="0" smtClean="0"/>
              <a:t>-пригоден </a:t>
            </a:r>
            <a:r>
              <a:rPr lang="ru-RU" sz="2400" dirty="0"/>
              <a:t>к </a:t>
            </a:r>
            <a:r>
              <a:rPr lang="ru-RU" sz="2400" dirty="0" smtClean="0"/>
              <a:t>использованию одновременно группой детей; </a:t>
            </a:r>
            <a:endParaRPr lang="ru-RU" sz="2400" dirty="0"/>
          </a:p>
          <a:p>
            <a:pPr lvl="0" fontAlgn="auto"/>
            <a:r>
              <a:rPr lang="ru-RU" sz="2400" dirty="0" smtClean="0"/>
              <a:t>-обладает </a:t>
            </a:r>
            <a:r>
              <a:rPr lang="ru-RU" sz="2400" dirty="0"/>
              <a:t>дидактическими свойствами; </a:t>
            </a:r>
          </a:p>
          <a:p>
            <a:pPr lvl="0" fontAlgn="auto"/>
            <a:r>
              <a:rPr lang="ru-RU" sz="2400" dirty="0" smtClean="0"/>
              <a:t>-является </a:t>
            </a:r>
            <a:r>
              <a:rPr lang="ru-RU" sz="2400" dirty="0"/>
              <a:t>средством художественно-эстетического развития </a:t>
            </a:r>
            <a:r>
              <a:rPr lang="ru-RU" sz="2400" dirty="0" smtClean="0"/>
              <a:t>ребенка; </a:t>
            </a:r>
            <a:endParaRPr lang="ru-RU" sz="2400" dirty="0"/>
          </a:p>
          <a:p>
            <a:pPr lvl="0" fontAlgn="auto"/>
            <a:r>
              <a:rPr lang="ru-RU" sz="2400" dirty="0" smtClean="0"/>
              <a:t>-вариативен; </a:t>
            </a:r>
            <a:endParaRPr lang="ru-RU" sz="2400" dirty="0"/>
          </a:p>
          <a:p>
            <a:pPr lvl="0" fontAlgn="auto"/>
            <a:r>
              <a:rPr lang="ru-RU" sz="2400" dirty="0" smtClean="0"/>
              <a:t>-доступен детям </a:t>
            </a:r>
            <a:r>
              <a:rPr lang="ru-RU" sz="2400" dirty="0"/>
              <a:t>дошкольного возраста;</a:t>
            </a:r>
          </a:p>
          <a:p>
            <a:pPr lvl="0" fontAlgn="auto"/>
            <a:r>
              <a:rPr lang="ru-RU" sz="2400" dirty="0" smtClean="0"/>
              <a:t>-обеспечивает </a:t>
            </a:r>
            <a:r>
              <a:rPr lang="ru-RU" sz="2400" dirty="0"/>
              <a:t>игровую, познавательную, исследовательскую и творческую активность всех воспитанников.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541" y="4509120"/>
            <a:ext cx="3015425" cy="22615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7014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36" y="0"/>
            <a:ext cx="9572692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31640" y="2348880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Рисунок 5" descr="0015-015-Spasibo-za-vniman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71536" y="0"/>
            <a:ext cx="9715536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7773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944" y="0"/>
            <a:ext cx="9180511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34772" y="476672"/>
            <a:ext cx="68407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u="sng" dirty="0" smtClean="0">
                <a:latin typeface="Monotype Corsiva" panose="03010101010201010101" pitchFamily="66" charset="0"/>
              </a:rPr>
              <a:t>Цель</a:t>
            </a:r>
            <a:r>
              <a:rPr lang="ru-RU" sz="3600" b="1" dirty="0" smtClean="0">
                <a:latin typeface="Monotype Corsiva" panose="03010101010201010101" pitchFamily="66" charset="0"/>
              </a:rPr>
              <a:t>:</a:t>
            </a:r>
          </a:p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-повышение </a:t>
            </a:r>
            <a:r>
              <a:rPr lang="ru-RU" sz="3600" dirty="0" err="1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профессианального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 уровня педагогов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;</a:t>
            </a:r>
            <a:endParaRPr lang="ru-RU" sz="3600" dirty="0" smtClean="0">
              <a:solidFill>
                <a:schemeClr val="tx2">
                  <a:lumMod val="75000"/>
                </a:schemeClr>
              </a:solidFill>
              <a:latin typeface="Monotype Corsiva" panose="03010101010201010101" pitchFamily="66" charset="0"/>
            </a:endParaRPr>
          </a:p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-ознакомление 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педагогов с новым видом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совместной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деятельности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;</a:t>
            </a:r>
            <a:endParaRPr lang="ru-RU" sz="3600" dirty="0" smtClean="0">
              <a:solidFill>
                <a:schemeClr val="tx2">
                  <a:lumMod val="75000"/>
                </a:schemeClr>
              </a:solidFill>
              <a:latin typeface="Monotype Corsiva" panose="03010101010201010101" pitchFamily="66" charset="0"/>
            </a:endParaRPr>
          </a:p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-изготовление 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тематического </a:t>
            </a:r>
            <a:r>
              <a:rPr lang="ru-RU" sz="3600" dirty="0" err="1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лэпбука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.</a:t>
            </a:r>
          </a:p>
          <a:p>
            <a:pPr algn="ctr"/>
            <a:endParaRPr lang="ru-RU" sz="3600" dirty="0" smtClean="0">
              <a:solidFill>
                <a:schemeClr val="tx2">
                  <a:lumMod val="75000"/>
                </a:schemeClr>
              </a:solidFill>
              <a:latin typeface="Monotype Corsiva" panose="03010101010201010101" pitchFamily="66" charset="0"/>
            </a:endParaRPr>
          </a:p>
          <a:p>
            <a:pPr algn="ctr"/>
            <a:endParaRPr lang="ru-RU" sz="3600" dirty="0">
              <a:solidFill>
                <a:schemeClr val="tx2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078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80511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83568" y="499905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Monotype Corsiva" panose="03010101010201010101" pitchFamily="66" charset="0"/>
              </a:rPr>
              <a:t>Задачи мастер- класса:</a:t>
            </a:r>
          </a:p>
          <a:p>
            <a:pPr algn="ctr"/>
            <a:endParaRPr lang="ru-RU" sz="3600" dirty="0" smtClean="0"/>
          </a:p>
          <a:p>
            <a:pPr algn="ctr"/>
            <a:r>
              <a:rPr lang="ru-RU" sz="2400" dirty="0" smtClean="0"/>
              <a:t> </a:t>
            </a:r>
            <a:r>
              <a:rPr lang="ru-RU" sz="2400" dirty="0"/>
              <a:t>Представить педагогический опыт по использованию современных педагогических технологий в воспитании детей дошкольного возраста</a:t>
            </a:r>
            <a:r>
              <a:rPr lang="ru-RU" sz="2400" dirty="0" smtClean="0"/>
              <a:t>.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 smtClean="0"/>
              <a:t>Мотивировать педагогов </a:t>
            </a:r>
            <a:r>
              <a:rPr lang="ru-RU" sz="2400" dirty="0"/>
              <a:t>на использование в совместной деятельности с ребенком </a:t>
            </a:r>
            <a:r>
              <a:rPr lang="ru-RU" sz="2400" dirty="0" smtClean="0"/>
              <a:t> новых методов</a:t>
            </a:r>
            <a:r>
              <a:rPr lang="ru-RU" sz="2400" dirty="0"/>
              <a:t>, приёмов, игровых заданий.</a:t>
            </a:r>
          </a:p>
        </p:txBody>
      </p:sp>
    </p:spTree>
    <p:extLst>
      <p:ext uri="{BB962C8B-B14F-4D97-AF65-F5344CB8AC3E}">
        <p14:creationId xmlns="" xmlns:p14="http://schemas.microsoft.com/office/powerpoint/2010/main" val="237888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5784" y="-288032"/>
            <a:ext cx="9566087" cy="714603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85786" y="214290"/>
            <a:ext cx="712804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Лэпбук</a:t>
            </a:r>
            <a:r>
              <a:rPr lang="ru-RU" dirty="0" smtClean="0"/>
              <a:t> (</a:t>
            </a:r>
            <a:r>
              <a:rPr lang="en-US" dirty="0" err="1" smtClean="0"/>
              <a:t>lapbook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  <a:r>
              <a:rPr lang="en-US" dirty="0" smtClean="0"/>
              <a:t>-</a:t>
            </a:r>
            <a:r>
              <a:rPr lang="ru-RU" dirty="0" smtClean="0"/>
              <a:t>сравнительно новое средство обучения,</a:t>
            </a:r>
          </a:p>
          <a:p>
            <a:r>
              <a:rPr lang="ru-RU" dirty="0" smtClean="0"/>
              <a:t>в дословном переводе с английского языка значит </a:t>
            </a:r>
          </a:p>
          <a:p>
            <a:r>
              <a:rPr lang="ru-RU" dirty="0" smtClean="0"/>
              <a:t>«наколенная книга». </a:t>
            </a:r>
            <a:r>
              <a:rPr lang="ru-RU" dirty="0" err="1" smtClean="0"/>
              <a:t>Лэпбук</a:t>
            </a:r>
            <a:r>
              <a:rPr lang="ru-RU" dirty="0" smtClean="0"/>
              <a:t> - это книжка-раскладушка с кармашками,</a:t>
            </a:r>
          </a:p>
          <a:p>
            <a:r>
              <a:rPr lang="ru-RU" dirty="0" smtClean="0"/>
              <a:t>Дверками, окошками, вкладками и подвижными деталями,</a:t>
            </a:r>
          </a:p>
          <a:p>
            <a:r>
              <a:rPr lang="ru-RU" dirty="0" smtClean="0"/>
              <a:t>В которую помещены материалы на одну тему.</a:t>
            </a:r>
          </a:p>
          <a:p>
            <a:endParaRPr lang="ru-RU" dirty="0"/>
          </a:p>
        </p:txBody>
      </p:sp>
      <p:pic>
        <p:nvPicPr>
          <p:cNvPr id="12" name="Рисунок 11" descr="IMG_20181031_13402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14612" y="2285992"/>
            <a:ext cx="3786214" cy="34290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5821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41" y="0"/>
            <a:ext cx="9180511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47665" y="404664"/>
            <a:ext cx="43354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Этапы </a:t>
            </a:r>
            <a:r>
              <a:rPr lang="ru-RU" b="1" dirty="0">
                <a:solidFill>
                  <a:srgbClr val="FF0000"/>
                </a:solidFill>
                <a:latin typeface="Comic Sans MS" panose="030F0702030302020204" pitchFamily="66" charset="0"/>
              </a:rPr>
              <a:t>создания </a:t>
            </a:r>
            <a:r>
              <a:rPr lang="ru-RU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лэпбука</a:t>
            </a:r>
            <a:endParaRPr lang="ru-RU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71351" y="1043617"/>
            <a:ext cx="4572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Выбрать  тему.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Написать план.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арисовать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макет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Создать шаблон.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Заполнить информацией.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651" y="4077072"/>
            <a:ext cx="3307854" cy="2478009"/>
          </a:xfrm>
          <a:prstGeom prst="rect">
            <a:avLst/>
          </a:prstGeom>
        </p:spPr>
      </p:pic>
      <p:pic>
        <p:nvPicPr>
          <p:cNvPr id="12" name="Рисунок 11" descr="IMG_20181031_12591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43570" y="357166"/>
            <a:ext cx="3214710" cy="3214710"/>
          </a:xfrm>
          <a:prstGeom prst="rect">
            <a:avLst/>
          </a:prstGeom>
        </p:spPr>
      </p:pic>
      <p:pic>
        <p:nvPicPr>
          <p:cNvPr id="13" name="Рисунок 12" descr="IMG_20181031_13402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4348" y="3286124"/>
            <a:ext cx="2928958" cy="30003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9038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80511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289679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Необходимые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материалы</a:t>
            </a:r>
            <a:endParaRPr lang="ru-RU" sz="2000" b="1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lvl="0"/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- распечатанные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шаблоны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accent3">
                    <a:lumMod val="50000"/>
                  </a:schemeClr>
                </a:solidFill>
              </a:rPr>
              <a:t>(лучше  </a:t>
            </a:r>
            <a:r>
              <a:rPr lang="ru-RU" sz="2000" i="1" dirty="0">
                <a:solidFill>
                  <a:schemeClr val="accent3">
                    <a:lumMod val="50000"/>
                  </a:schemeClr>
                </a:solidFill>
              </a:rPr>
              <a:t>на цветной бумаге)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;</a:t>
            </a:r>
          </a:p>
          <a:p>
            <a:pPr lvl="0"/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- картонная папка-основа или лист плотной бумаги формата А3 или 2 листа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А4;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- ц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ветная бумага</a:t>
            </a:r>
          </a:p>
          <a:p>
            <a:pPr lvl="0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- ножницы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;</a:t>
            </a:r>
          </a:p>
          <a:p>
            <a:pPr lvl="0"/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- клей-карандаш;</a:t>
            </a:r>
          </a:p>
          <a:p>
            <a:pPr lvl="0"/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- цветные карандаши, фломастеры;</a:t>
            </a:r>
          </a:p>
          <a:p>
            <a:pPr lvl="0"/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- скотч;</a:t>
            </a:r>
          </a:p>
          <a:p>
            <a:pPr lvl="0"/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степлер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428999"/>
            <a:ext cx="2781300" cy="20478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712" y="4581128"/>
            <a:ext cx="3076575" cy="204787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58676"/>
            <a:ext cx="2047875" cy="20478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8003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1" y="0"/>
            <a:ext cx="918051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260648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Тема лэпбука : </a:t>
            </a:r>
          </a:p>
          <a:p>
            <a:pPr algn="ctr"/>
            <a:r>
              <a:rPr lang="ru-RU" sz="4000" b="1" dirty="0" smtClean="0">
                <a:solidFill>
                  <a:srgbClr val="00B0F0"/>
                </a:solidFill>
              </a:rPr>
              <a:t>«ЗИМА»</a:t>
            </a:r>
            <a:endParaRPr lang="ru-RU" sz="4000" b="1" dirty="0">
              <a:solidFill>
                <a:srgbClr val="00B0F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94014" y="2130425"/>
            <a:ext cx="7649986" cy="3744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ru-RU" sz="2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Разрезные картинки      Найди четыре отличия</a:t>
            </a:r>
          </a:p>
          <a:p>
            <a:pPr>
              <a:spcAft>
                <a:spcPts val="1000"/>
              </a:spcAft>
            </a:pPr>
            <a:r>
              <a:rPr lang="ru-RU" sz="2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Зимующие птицы</a:t>
            </a:r>
            <a:r>
              <a:rPr lang="ru-RU" sz="11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</a:t>
            </a:r>
            <a:r>
              <a:rPr lang="ru-RU" sz="2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Стихи</a:t>
            </a:r>
            <a:r>
              <a:rPr lang="ru-RU" sz="11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lang="ru-RU" sz="11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sz="2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Зимние виды спорта</a:t>
            </a:r>
            <a:r>
              <a:rPr lang="ru-RU" sz="11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Чьи Следы</a:t>
            </a:r>
            <a:endParaRPr lang="ru-RU" sz="11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sz="2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Зимние забавы</a:t>
            </a:r>
            <a:r>
              <a:rPr lang="ru-RU" sz="11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ru-RU" sz="2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Четвертый лишний</a:t>
            </a:r>
          </a:p>
          <a:p>
            <a:pPr>
              <a:spcAft>
                <a:spcPts val="1000"/>
              </a:spcAft>
            </a:pPr>
            <a:r>
              <a:rPr lang="ru-RU" sz="2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Составь рассказ</a:t>
            </a:r>
            <a:r>
              <a:rPr lang="ru-RU" sz="11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11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Пословицы</a:t>
            </a:r>
            <a:endParaRPr lang="ru-RU" sz="1100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sz="2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Загадки</a:t>
            </a:r>
            <a:r>
              <a:rPr lang="ru-RU" sz="11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11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ru-RU" sz="2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Доскажи словечко</a:t>
            </a:r>
            <a:endParaRPr lang="ru-RU" sz="1100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sz="2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Продолжи сам</a:t>
            </a:r>
            <a:r>
              <a:rPr lang="ru-RU" sz="11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11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Карточки</a:t>
            </a:r>
          </a:p>
          <a:p>
            <a:pPr>
              <a:spcAft>
                <a:spcPts val="1000"/>
              </a:spcAft>
            </a:pPr>
            <a:r>
              <a:rPr lang="ru-RU" sz="11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11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ru-RU" sz="10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34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8051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46207" y="44624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 Папка-основа</a:t>
            </a:r>
            <a:endParaRPr lang="ru-RU" sz="2800" b="1" dirty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88076" y="4077072"/>
            <a:ext cx="1832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 Кармашки</a:t>
            </a:r>
            <a:endParaRPr lang="ru-RU" sz="2400" b="1" dirty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544" y="480363"/>
            <a:ext cx="3953420" cy="326183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642151"/>
            <a:ext cx="2057400" cy="204787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643" y="4437111"/>
            <a:ext cx="2231956" cy="225291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29" y="3881869"/>
            <a:ext cx="2095156" cy="29009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8137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56" y="0"/>
            <a:ext cx="9180511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7504" y="116632"/>
            <a:ext cx="64624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Comic Sans MS" panose="030F0702030302020204" pitchFamily="66" charset="0"/>
              </a:rPr>
              <a:t>Значение для педагога:</a:t>
            </a:r>
          </a:p>
          <a:p>
            <a:r>
              <a:rPr lang="ru-RU" dirty="0"/>
              <a:t>- способствует организации материала по изучаемой теме в рамках комплексно-тематического планирования;</a:t>
            </a:r>
          </a:p>
          <a:p>
            <a:r>
              <a:rPr lang="ru-RU" dirty="0"/>
              <a:t>- способствует оформления результатов совместной проектной деятельности;</a:t>
            </a:r>
          </a:p>
          <a:p>
            <a:r>
              <a:rPr lang="ru-RU" dirty="0"/>
              <a:t>-способствует организации индивидуальной и самостоятельной работы с детьми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4365104"/>
            <a:ext cx="6372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Comic Sans MS" panose="030F0702030302020204" pitchFamily="66" charset="0"/>
              </a:rPr>
              <a:t>Значение  для ребенка</a:t>
            </a:r>
            <a:r>
              <a:rPr lang="ru-RU" b="1" dirty="0">
                <a:solidFill>
                  <a:srgbClr val="FF0000"/>
                </a:solidFill>
              </a:rPr>
              <a:t>:</a:t>
            </a:r>
          </a:p>
          <a:p>
            <a:r>
              <a:rPr lang="ru-RU" dirty="0"/>
              <a:t>-способствует пониманию и запоминанию информации по изучаемой теме;</a:t>
            </a:r>
          </a:p>
          <a:p>
            <a:r>
              <a:rPr lang="ru-RU" dirty="0"/>
              <a:t>-способствует приобретению ребенком навыков самостоятельного сбора и организации информации по изучаемой теме;</a:t>
            </a:r>
          </a:p>
          <a:p>
            <a:r>
              <a:rPr lang="ru-RU" dirty="0"/>
              <a:t>-способствует повторению и закреплению материала по пройденной теме.</a:t>
            </a:r>
          </a:p>
        </p:txBody>
      </p:sp>
      <p:pic>
        <p:nvPicPr>
          <p:cNvPr id="8" name="Рисунок 7" descr="IMG_20181102_16045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2000240"/>
            <a:ext cx="3000396" cy="228601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7472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653</TotalTime>
  <Words>279</Words>
  <Application>Microsoft Office PowerPoint</Application>
  <PresentationFormat>Экран (4:3)</PresentationFormat>
  <Paragraphs>65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Work</dc:creator>
  <cp:lastModifiedBy>user</cp:lastModifiedBy>
  <cp:revision>29</cp:revision>
  <dcterms:created xsi:type="dcterms:W3CDTF">2017-02-11T17:22:11Z</dcterms:created>
  <dcterms:modified xsi:type="dcterms:W3CDTF">2018-11-07T11:53:16Z</dcterms:modified>
</cp:coreProperties>
</file>