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257" r:id="rId2"/>
    <p:sldId id="283" r:id="rId3"/>
    <p:sldId id="297" r:id="rId4"/>
    <p:sldId id="294" r:id="rId5"/>
    <p:sldId id="284" r:id="rId6"/>
    <p:sldId id="295" r:id="rId7"/>
    <p:sldId id="281" r:id="rId8"/>
    <p:sldId id="266" r:id="rId9"/>
    <p:sldId id="293" r:id="rId10"/>
    <p:sldId id="299" r:id="rId11"/>
    <p:sldId id="276" r:id="rId12"/>
    <p:sldId id="277" r:id="rId13"/>
    <p:sldId id="269" r:id="rId14"/>
    <p:sldId id="278" r:id="rId15"/>
    <p:sldId id="268" r:id="rId16"/>
    <p:sldId id="287" r:id="rId17"/>
    <p:sldId id="288" r:id="rId18"/>
    <p:sldId id="289" r:id="rId19"/>
    <p:sldId id="291" r:id="rId20"/>
    <p:sldId id="286" r:id="rId21"/>
    <p:sldId id="285" r:id="rId22"/>
    <p:sldId id="300" r:id="rId23"/>
    <p:sldId id="302" r:id="rId24"/>
    <p:sldId id="279" r:id="rId25"/>
    <p:sldId id="275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2006BA"/>
    <a:srgbClr val="75CB7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14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6E97F-5763-42EF-B7D1-DBF909668A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6079-4C80-4371-A6B2-1B59715CB5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5771A-196C-494C-8C44-5604244648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DDC18DC-D980-4481-B2F9-E96828AB6EC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D528BC1-1BA3-4DD1-BF24-064F2DE7EAA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A14B8-CB95-4EEA-8ED8-4D18C45209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D4B1-785C-4FA3-87BB-079A6BDD7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8F89C-112B-47FD-BA81-F80B29893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0CC55-DB29-411F-97B9-45B469CD9E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A578F-B027-4CB3-82C2-E3C00FAECE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268E5-60C6-454D-88A4-C7867729F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8BAFD-2C80-451A-822E-DD02AF461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7A82CA3-79B8-4853-A2B9-26C4813468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pull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C6B0F5F-849B-41AB-99ED-F9CF0FF2AD9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</p:sldLayoutIdLst>
  <p:transition spd="med">
    <p:pull dir="lu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419872" y="1988840"/>
            <a:ext cx="5043336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</a:rPr>
              <a:t>«Формирование </a:t>
            </a:r>
            <a:r>
              <a:rPr lang="ru-RU" sz="40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</a:rPr>
              <a:t>гендерной</a:t>
            </a:r>
            <a:r>
              <a:rPr lang="ru-RU" sz="40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</a:rPr>
              <a:t> идентичности детей дошкольного </a:t>
            </a:r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</a:rPr>
              <a:t>возраста в условиях ДОО»</a:t>
            </a:r>
            <a:endParaRPr lang="ru-RU" sz="4000" b="1" i="1" dirty="0"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115616" y="4797152"/>
            <a:ext cx="7854696" cy="1752600"/>
          </a:xfrm>
        </p:spPr>
        <p:txBody>
          <a:bodyPr/>
          <a:lstStyle/>
          <a:p>
            <a:endParaRPr lang="ru-RU" sz="1400" dirty="0"/>
          </a:p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воспитатель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Агапова И.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В.</a:t>
            </a:r>
          </a:p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Зеленовский филиал «Ромашка» </a:t>
            </a:r>
          </a:p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МБДОУ Платоновского </a:t>
            </a:r>
            <a:r>
              <a:rPr lang="ru-RU" sz="1600" b="1" smtClean="0">
                <a:solidFill>
                  <a:schemeClr val="accent2">
                    <a:lumMod val="50000"/>
                  </a:schemeClr>
                </a:solidFill>
              </a:rPr>
              <a:t>детского сада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5968" y="836712"/>
            <a:ext cx="3095878" cy="4249092"/>
          </a:xfrm>
          <a:prstGeom prst="rect">
            <a:avLst/>
          </a:prstGeom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68952" cy="160020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4900" b="1" dirty="0" smtClean="0">
                <a:solidFill>
                  <a:srgbClr val="006600"/>
                </a:solidFill>
                <a:latin typeface="Times New Roman" pitchFamily="18" charset="0"/>
              </a:rPr>
              <a:t/>
            </a:r>
            <a:br>
              <a:rPr lang="ru-RU" sz="4900" b="1" dirty="0" smtClean="0">
                <a:solidFill>
                  <a:srgbClr val="006600"/>
                </a:solidFill>
                <a:latin typeface="Times New Roman" pitchFamily="18" charset="0"/>
              </a:rPr>
            </a:br>
            <a:r>
              <a:rPr lang="ru-RU" sz="4900" b="1" dirty="0" smtClean="0">
                <a:solidFill>
                  <a:srgbClr val="006600"/>
                </a:solidFill>
                <a:latin typeface="Times New Roman" pitchFamily="18" charset="0"/>
              </a:rPr>
              <a:t/>
            </a:r>
            <a:br>
              <a:rPr lang="ru-RU" sz="4900" b="1" dirty="0" smtClean="0">
                <a:solidFill>
                  <a:srgbClr val="006600"/>
                </a:solidFill>
                <a:latin typeface="Times New Roman" pitchFamily="18" charset="0"/>
              </a:rPr>
            </a:br>
            <a:r>
              <a:rPr lang="ru-RU" sz="4900" b="1" dirty="0" smtClean="0">
                <a:solidFill>
                  <a:srgbClr val="006600"/>
                </a:solidFill>
                <a:latin typeface="Times New Roman" pitchFamily="18" charset="0"/>
              </a:rPr>
              <a:t>Игровые центры для мальчиков</a:t>
            </a:r>
            <a:r>
              <a:rPr lang="ru-RU" sz="5400" b="1" dirty="0" smtClean="0">
                <a:solidFill>
                  <a:srgbClr val="006600"/>
                </a:solidFill>
                <a:latin typeface="Times New Roman" pitchFamily="18" charset="0"/>
              </a:rPr>
              <a:t/>
            </a:r>
            <a:br>
              <a:rPr lang="ru-RU" sz="5400" b="1" dirty="0" smtClean="0">
                <a:solidFill>
                  <a:srgbClr val="006600"/>
                </a:solidFill>
                <a:latin typeface="Times New Roman" pitchFamily="18" charset="0"/>
              </a:rPr>
            </a:br>
            <a:endParaRPr lang="ru-RU" dirty="0"/>
          </a:p>
        </p:txBody>
      </p:sp>
      <p:pic>
        <p:nvPicPr>
          <p:cNvPr id="3074" name="Picture 2" descr="C:\Users\user\Desktop\Новая папка (2)\IMG_20170314_1013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3923928" cy="22235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5" name="Picture 3" descr="C:\Users\user\Desktop\Новая папка (2)\IMG_20170314_1004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484784"/>
            <a:ext cx="4066334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409" name="Picture 1"/>
          <p:cNvPicPr>
            <a:picLocks noGrp="1" noChangeAspect="1" noChangeArrowheads="1"/>
          </p:cNvPicPr>
          <p:nvPr>
            <p:ph type="tbl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3861048"/>
            <a:ext cx="3542306" cy="28029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270576" cy="828328"/>
          </a:xfrm>
        </p:spPr>
        <p:txBody>
          <a:bodyPr/>
          <a:lstStyle/>
          <a:p>
            <a:pPr algn="ctr"/>
            <a:r>
              <a:rPr lang="ru-RU" dirty="0" smtClean="0"/>
              <a:t>Игры для девочек</a:t>
            </a:r>
            <a:endParaRPr lang="ru-RU" dirty="0"/>
          </a:p>
        </p:txBody>
      </p:sp>
      <p:pic>
        <p:nvPicPr>
          <p:cNvPr id="43010" name="Picture 2" descr="C:\Users\user\Desktop\Camera\IMG_20170206_0843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2013992" cy="35541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3011" name="Picture 3" descr="C:\Users\user\Desktop\Camera\IMG_20170209_1002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581128"/>
            <a:ext cx="3672408" cy="20810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3013" name="Picture 5" descr="C:\Users\user\Desktop\Camera\IMG_20170209_1004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980728"/>
            <a:ext cx="1953985" cy="34482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3014" name="Picture 6"/>
          <p:cNvPicPr>
            <a:picLocks noGrp="1" noChangeAspect="1" noChangeArrowheads="1"/>
          </p:cNvPicPr>
          <p:nvPr>
            <p:ph type="tbl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4509120"/>
            <a:ext cx="2399515" cy="22030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3015" name="Picture 7" descr="C:\Users\user\Desktop\Camera\IMG_20170209_10113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980728"/>
            <a:ext cx="1944216" cy="34309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630616" cy="7563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Игры для мальчиков</a:t>
            </a:r>
            <a:endParaRPr lang="ru-RU" dirty="0"/>
          </a:p>
        </p:txBody>
      </p:sp>
      <p:pic>
        <p:nvPicPr>
          <p:cNvPr id="44035" name="Picture 3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96752"/>
            <a:ext cx="3019216" cy="21625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4036" name="Picture 4" descr="C:\Users\user\Desktop\Camera\IMG_20170209_0949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836712"/>
            <a:ext cx="2230016" cy="39353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4037" name="Picture 5" descr="C:\Users\user\Desktop\Camera\IMG_20170209_0802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789040"/>
            <a:ext cx="3851920" cy="21827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4034" name="Picture 2" descr="C:\Users\user\Desktop\Camera\IMG_20170220_1049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4509120"/>
            <a:ext cx="3491880" cy="19787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5"/>
          <p:cNvSpPr>
            <a:spLocks noGrp="1" noChangeArrowheads="1"/>
          </p:cNvSpPr>
          <p:nvPr>
            <p:ph type="title"/>
          </p:nvPr>
        </p:nvSpPr>
        <p:spPr>
          <a:xfrm>
            <a:off x="899592" y="260648"/>
            <a:ext cx="7232650" cy="1600200"/>
          </a:xfrm>
        </p:spPr>
        <p:txBody>
          <a:bodyPr/>
          <a:lstStyle/>
          <a:p>
            <a:pPr algn="ctr"/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3600" dirty="0"/>
              <a:t>Игровые центры для совместных игр мальчиков и девочек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Медицинский центр</a:t>
            </a:r>
          </a:p>
          <a:p>
            <a:r>
              <a:rPr lang="ru-RU" dirty="0"/>
              <a:t>Супермаркет</a:t>
            </a:r>
          </a:p>
          <a:p>
            <a:r>
              <a:rPr lang="ru-RU" dirty="0" smtClean="0"/>
              <a:t>Центр </a:t>
            </a:r>
            <a:r>
              <a:rPr lang="ru-RU" dirty="0"/>
              <a:t>ряженья </a:t>
            </a:r>
          </a:p>
          <a:p>
            <a:r>
              <a:rPr lang="ru-RU" dirty="0"/>
              <a:t>Музыкальный центр</a:t>
            </a:r>
          </a:p>
          <a:p>
            <a:r>
              <a:rPr lang="ru-RU" dirty="0"/>
              <a:t>Центр сенсорного развития</a:t>
            </a:r>
          </a:p>
          <a:p>
            <a:r>
              <a:rPr lang="ru-RU" dirty="0"/>
              <a:t>Центр природы и труда</a:t>
            </a: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630616" cy="7563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Совместные игры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/>
      </p:sp>
      <p:pic>
        <p:nvPicPr>
          <p:cNvPr id="45058" name="Picture 2" descr="C:\Users\user\Desktop\Camera\IMG_20170207_1025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1725960" cy="30458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5059" name="Picture 3" descr="C:\Users\user\Desktop\Camera\IMG_20170207_1033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908720"/>
            <a:ext cx="3356336" cy="19019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5060" name="Picture 4" descr="C:\Users\user\Desktop\Camera\IMG_20170207_1036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2924944"/>
            <a:ext cx="3312368" cy="18770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5061" name="Picture 5" descr="C:\Users\user\Desktop\Camera\IMG_20170207_1037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4744346"/>
            <a:ext cx="3267384" cy="18515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5062" name="Picture 6" descr="C:\Users\user\Desktop\Camera\IMG_20170209_0952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1052736"/>
            <a:ext cx="1805169" cy="31855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4653136"/>
            <a:ext cx="3010428" cy="20081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latin typeface="Times New Roman" pitchFamily="18" charset="0"/>
              </a:rPr>
              <a:t>Игры и упражнения для детей по </a:t>
            </a:r>
            <a:r>
              <a:rPr lang="ru-RU" sz="4000" b="1" dirty="0" err="1">
                <a:latin typeface="Times New Roman" pitchFamily="18" charset="0"/>
              </a:rPr>
              <a:t>гендерному</a:t>
            </a:r>
            <a:r>
              <a:rPr lang="ru-RU" sz="4000" b="1" dirty="0">
                <a:latin typeface="Times New Roman" pitchFamily="18" charset="0"/>
              </a:rPr>
              <a:t> воспитанию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1475656"/>
            <a:ext cx="7194550" cy="3657600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</a:rPr>
              <a:t>  </a:t>
            </a:r>
            <a:r>
              <a:rPr lang="ru-RU" b="1" u="sng" dirty="0">
                <a:latin typeface="Times New Roman" pitchFamily="18" charset="0"/>
              </a:rPr>
              <a:t>Подвижные игры:</a:t>
            </a:r>
            <a:r>
              <a:rPr lang="ru-RU" dirty="0">
                <a:latin typeface="Times New Roman" pitchFamily="18" charset="0"/>
              </a:rPr>
              <a:t> «Гуси – лебеди», «Краски»,«Горелки», «Пятнашки», «Карусель»</a:t>
            </a:r>
          </a:p>
          <a:p>
            <a:r>
              <a:rPr lang="ru-RU" b="1" u="sng" dirty="0">
                <a:latin typeface="Times New Roman" pitchFamily="18" charset="0"/>
              </a:rPr>
              <a:t>Дидактические игры:</a:t>
            </a:r>
            <a:r>
              <a:rPr lang="ru-RU" dirty="0">
                <a:latin typeface="Times New Roman" pitchFamily="18" charset="0"/>
              </a:rPr>
              <a:t> «Подбери одежду для девочки (мальчика), «Где чьи инструменты?», «Подбери головной убор», «Что лишнее», «Одень куклу Машу», «Женская и мужская работа» и другие.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4293096"/>
            <a:ext cx="3168352" cy="2376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6372200" cy="438912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000" dirty="0"/>
              <a:t>На занятиях LEGO- конструирования в старших группах используется один раз в месяц металлический конструктор из серии «СУПЕР МАСТЕР», различные мозаики. Занятие проходит с дифференциацией детей на девочек и мальчиков. Мальчики создают из металлического конструктора различные виды транспорта. Таким образом, они закрепляют названия видов транспорта, их составляющих, узнают названия различных деталей (отвертка, скоба, винт, гайка и др.) и, что самое важное, навыки, приобретенные на занятиях пригодятся им во взрослой мужской жизни (прибить гвоздь и т.д.). Девочкам дается задание создать модель школы, семьи из мозаики. Затем организуется выставка работ, где девочки и мальчики оценивают работы друг друга.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1412776"/>
            <a:ext cx="1801506" cy="42484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136347626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6012160" cy="54006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На занятиях </a:t>
            </a:r>
            <a:r>
              <a:rPr lang="ru-RU" dirty="0" smtClean="0">
                <a:solidFill>
                  <a:srgbClr val="FF0000"/>
                </a:solidFill>
              </a:rPr>
              <a:t>художественного чтения </a:t>
            </a:r>
            <a:r>
              <a:rPr lang="ru-RU" dirty="0" smtClean="0"/>
              <a:t>мальчики </a:t>
            </a:r>
            <a:r>
              <a:rPr lang="ru-RU" dirty="0"/>
              <a:t>и девочки слушают сказки, рассказы, рассматривают иллюстрации, обыгрывают сказки, где главными героями являются типичные представители женского и мужского поведения (положительные эталоны). Дети сочиняют рассказы, сказки на заданную тематику. Это могут быть такие задания: «Я начну, а вы продолжите». Три раза в год </a:t>
            </a:r>
            <a:r>
              <a:rPr lang="ru-RU" dirty="0" smtClean="0"/>
              <a:t>вместе </a:t>
            </a:r>
            <a:r>
              <a:rPr lang="ru-RU" dirty="0"/>
              <a:t>с детьми проводит открытые мероприятия («Есенинские </a:t>
            </a:r>
            <a:r>
              <a:rPr lang="ru-RU" dirty="0" err="1"/>
              <a:t>осенины</a:t>
            </a:r>
            <a:r>
              <a:rPr lang="ru-RU" dirty="0"/>
              <a:t>», «Пушкинский бал» и др.), где декорации, внешний вид детей – все соответствует эпохе того времени, которое обыгрывают дети. Это и бальные наряды девочек и фраки с цилиндрами у мальчиков. Отрабатывается походка, стиль общения и т.д.</a:t>
            </a:r>
          </a:p>
        </p:txBody>
      </p:sp>
      <p:pic>
        <p:nvPicPr>
          <p:cNvPr id="5122" name="Picture 2" descr="C:\Users\user\Desktop\Новая папка (2)\IMG_20170317_104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412776"/>
            <a:ext cx="2375148" cy="41914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708707986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6120680" cy="482453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На </a:t>
            </a:r>
            <a:r>
              <a:rPr lang="ru-RU" dirty="0" smtClean="0"/>
              <a:t>музыкальных занятиях  </a:t>
            </a:r>
            <a:r>
              <a:rPr lang="ru-RU" dirty="0"/>
              <a:t>дети знакомятся с национальным русским мужским и женским костюмом, традициями, русскими народными играми и др. В колыбельных песнях, </a:t>
            </a:r>
            <a:r>
              <a:rPr lang="ru-RU" dirty="0" err="1"/>
              <a:t>пестушках</a:t>
            </a:r>
            <a:r>
              <a:rPr lang="ru-RU" dirty="0"/>
              <a:t>, </a:t>
            </a:r>
            <a:r>
              <a:rPr lang="ru-RU" dirty="0" err="1"/>
              <a:t>потешках</a:t>
            </a:r>
            <a:r>
              <a:rPr lang="ru-RU" dirty="0"/>
              <a:t> присутствует обращение не просто к ребенку, а к девочке, мальчику. Занятия в музее детского сада «Русская изба» способствуют не просто формированию гендерной идентичности, но и помогают сформировать у детей нравственно-патриотические качества, учат уважать старших. </a:t>
            </a:r>
            <a:endParaRPr lang="ru-RU" dirty="0" smtClean="0"/>
          </a:p>
          <a:p>
            <a:pPr algn="just"/>
            <a:r>
              <a:rPr lang="ru-RU" dirty="0" smtClean="0"/>
              <a:t>На </a:t>
            </a:r>
            <a:r>
              <a:rPr lang="ru-RU" dirty="0"/>
              <a:t>посиделках в «Русской избе» девочки плетут </a:t>
            </a:r>
            <a:r>
              <a:rPr lang="ru-RU" dirty="0" err="1"/>
              <a:t>бусики</a:t>
            </a:r>
            <a:r>
              <a:rPr lang="ru-RU" dirty="0"/>
              <a:t>, а мальчики учатся топить печку и т.д. </a:t>
            </a:r>
            <a:endParaRPr lang="ru-RU" dirty="0" smtClean="0"/>
          </a:p>
          <a:p>
            <a:pPr algn="just"/>
            <a:r>
              <a:rPr lang="ru-RU" dirty="0" smtClean="0"/>
              <a:t>Участвуя </a:t>
            </a:r>
            <a:r>
              <a:rPr lang="ru-RU" dirty="0"/>
              <a:t>в праздниках «Рождество», «Колядки», «Масленица» дети наряжаются в соответствующие костюмы, исполняют роль того или иного героя, приобретая тем самым опыт мужского или женского поведения.</a:t>
            </a:r>
          </a:p>
        </p:txBody>
      </p:sp>
      <p:pic>
        <p:nvPicPr>
          <p:cNvPr id="6146" name="Picture 2" descr="C:\Users\user\Desktop\Новая папка (2)\IMG_20170317_1048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268760"/>
            <a:ext cx="2375148" cy="41914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70574974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09328"/>
            <a:ext cx="5400600" cy="604867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/>
              <a:t>Вечера досуга, с привлечением мам и пап – прекрасная возможность показать значимость своего </a:t>
            </a:r>
            <a:r>
              <a:rPr lang="ru-RU" dirty="0" err="1"/>
              <a:t>гендера</a:t>
            </a:r>
            <a:r>
              <a:rPr lang="ru-RU" dirty="0"/>
              <a:t> мальчикам и девочкам, а так же возможность показать их родителям необходимость сотрудничества по формированию гендерной идентификации их детей, т.к. представители противоположного пола являются своеобразным катализатором при формировании начал мужественности у мальчиков и начал женственности у девочек. </a:t>
            </a:r>
            <a:endParaRPr lang="ru-RU" dirty="0" smtClean="0"/>
          </a:p>
          <a:p>
            <a:pPr algn="just"/>
            <a:r>
              <a:rPr lang="ru-RU" dirty="0" smtClean="0"/>
              <a:t>Это такие </a:t>
            </a:r>
            <a:r>
              <a:rPr lang="ru-RU" dirty="0"/>
              <a:t>мероприятия, как «Рыцарский турнир», КВН «А ну-ка, девочки», различные выставки «Мир глазами девочек (мальчиков)», «</a:t>
            </a:r>
            <a:r>
              <a:rPr lang="ru-RU" dirty="0" err="1"/>
              <a:t>Лего</a:t>
            </a:r>
            <a:r>
              <a:rPr lang="ru-RU" dirty="0"/>
              <a:t>-проекты наших девочек и мальчиков» и др. мероприятия, акцентирующие </a:t>
            </a:r>
            <a:r>
              <a:rPr lang="ru-RU" dirty="0" err="1"/>
              <a:t>гендер</a:t>
            </a:r>
            <a:r>
              <a:rPr lang="ru-RU" dirty="0"/>
              <a:t>.</a:t>
            </a: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844824"/>
            <a:ext cx="3200400" cy="2886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912553854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04664"/>
            <a:ext cx="6336704" cy="5832648"/>
          </a:xfrm>
        </p:spPr>
        <p:txBody>
          <a:bodyPr>
            <a:normAutofit lnSpcReduction="10000"/>
          </a:bodyPr>
          <a:lstStyle/>
          <a:p>
            <a:pPr algn="just"/>
            <a:endParaRPr lang="ru-RU" b="1" dirty="0" smtClean="0">
              <a:solidFill>
                <a:srgbClr val="0070C0"/>
              </a:solidFill>
            </a:endParaRPr>
          </a:p>
          <a:p>
            <a:pPr algn="just"/>
            <a:r>
              <a:rPr lang="ru-RU" b="1" dirty="0" smtClean="0">
                <a:solidFill>
                  <a:srgbClr val="0070C0"/>
                </a:solidFill>
              </a:rPr>
              <a:t>   </a:t>
            </a:r>
            <a:r>
              <a:rPr lang="ru-RU" b="1" dirty="0" err="1" smtClean="0">
                <a:solidFill>
                  <a:srgbClr val="0070C0"/>
                </a:solidFill>
              </a:rPr>
              <a:t>Гендерное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>
                <a:solidFill>
                  <a:srgbClr val="0070C0"/>
                </a:solidFill>
              </a:rPr>
              <a:t>воспитание </a:t>
            </a:r>
            <a:r>
              <a:rPr lang="ru-RU" dirty="0"/>
              <a:t>– это формирование у детей представлений о настоящих мужчинах и женщинах, а это необходимо для нормальной и эффективной социализации личности. Целенаправленное гендерное воспитание, оказываемое на девочку или мальчика в дошкольном возрасте, повлияет на развитие ребенка существенно. И позволит проявлению у девочек и мальчиков тех качеств личности, которые позволят им быть успешными в современном обществе.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6256" y="1916832"/>
            <a:ext cx="1971675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3680199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554461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одительские собрания: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Формирование гендерной идентичности у детей дошкольного возраста»,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Воспитание детей с учётом их гендерных особенностей»;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консультации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Воспитание в семье детей разного пола», «Особенности воспитания ребёнка в неполной семье»,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Семинар-практикум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«Представления детей дошкольного возраста о роли мужа и жены, отца и матери»,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семинар-тренинг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«Как говорить с ребёнком о половых различиях».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Уголок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родителей: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«Книги для мальчиков», «Книги для девочек»,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Клуб папы»,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Клуб мамы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5041711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3891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      Различные </a:t>
            </a:r>
            <a:r>
              <a:rPr lang="ru-RU" dirty="0"/>
              <a:t>формы педагогического просвещения пап и мам приносят определенные плоды. Главный итог работы — каждый взрослый </a:t>
            </a:r>
            <a:r>
              <a:rPr lang="ru-RU" dirty="0" smtClean="0"/>
              <a:t>получает </a:t>
            </a:r>
            <a:r>
              <a:rPr lang="ru-RU" dirty="0"/>
              <a:t>исчерпывающие ответы на вопросы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      «</a:t>
            </a:r>
            <a:r>
              <a:rPr lang="ru-RU" dirty="0"/>
              <a:t>Как воспитывать сына? Дочь? Какую предметную среду для ребенка создать дома? Как правильно выбрать игрушку ребенку?»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170" name="Picture 2" descr="C:\Users\user\Desktop\Новая папка (2)\IMG_20170317_1042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573016"/>
            <a:ext cx="5334437" cy="30228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153703752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Роль отца в воспитании дочери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4258816" cy="4389120"/>
          </a:xfrm>
        </p:spPr>
        <p:txBody>
          <a:bodyPr/>
          <a:lstStyle/>
          <a:p>
            <a:pPr algn="just"/>
            <a:r>
              <a:rPr lang="ru-RU" dirty="0" smtClean="0"/>
              <a:t>Создает эталон будущего мужа</a:t>
            </a:r>
          </a:p>
          <a:p>
            <a:pPr algn="just"/>
            <a:r>
              <a:rPr lang="ru-RU" dirty="0" smtClean="0"/>
              <a:t>Даёт уверенность в её привлекательности, значимости</a:t>
            </a:r>
          </a:p>
          <a:p>
            <a:pPr algn="just"/>
            <a:r>
              <a:rPr lang="ru-RU" dirty="0" smtClean="0"/>
              <a:t>Позволяет усвоить способы поведения мужа и жены</a:t>
            </a:r>
          </a:p>
          <a:p>
            <a:pPr algn="just"/>
            <a:r>
              <a:rPr lang="ru-RU" dirty="0" smtClean="0"/>
              <a:t>Любящий отец даёт чувство защищённости</a:t>
            </a:r>
            <a:endParaRPr lang="ru-RU" dirty="0"/>
          </a:p>
        </p:txBody>
      </p:sp>
      <p:pic>
        <p:nvPicPr>
          <p:cNvPr id="1026" name="Picture 2" descr="http://www.evaday.ru/uploads/images/10/00/00/12013/02/11/bf97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9064" y="1916833"/>
            <a:ext cx="4296771" cy="41764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Роль матери в воспитании сына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4978896" cy="438912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Важно приучать мальчика к самообслуживанию. Каждый мальчик должен уметь и себя обслужить и оказать посильную помощь тем, кто в ней нуждается.</a:t>
            </a:r>
          </a:p>
          <a:p>
            <a:pPr algn="just"/>
            <a:r>
              <a:rPr lang="ru-RU" dirty="0" smtClean="0"/>
              <a:t>Отношение к матери даёт возможность мальчику усвоить характер взаимоотношений с лицами женского пола.</a:t>
            </a:r>
          </a:p>
          <a:p>
            <a:pPr algn="just"/>
            <a:r>
              <a:rPr lang="ru-RU" dirty="0" smtClean="0"/>
              <a:t>Обязательно должен быть физический телесный контакт – для повышения самооценки мальчика</a:t>
            </a:r>
            <a:endParaRPr lang="ru-RU" dirty="0"/>
          </a:p>
        </p:txBody>
      </p:sp>
      <p:pic>
        <p:nvPicPr>
          <p:cNvPr id="44034" name="Picture 2" descr="http://n1s2.parents.ru/aa/b7/16/aab7160bada23f4df1f47a5b6ea86a58/600x400_0xd42ee42d_1810946041143587709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636912"/>
            <a:ext cx="3446748" cy="22978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5184576" cy="554461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/>
              <a:t>Мальчик и девочка - два разных мира, поэтому их нельзя воспитывать одинаково. Постараемся понять наших мальчиков и девочек, ведь они - будущие мужчины и женщины и должны соответствовать своей сути, воспитав настоящих мужчин и женщин, мы облегчим своим детям жизнь в дальнейшем. Осознание гендерной идентичности детьми дошкольного возраста не происходит само по себе, понятие принадлежности к тому или иному полу у ребенка формируется благодаря воспитанию, которое он получает в семье и детском саду.</a:t>
            </a:r>
          </a:p>
          <a:p>
            <a:endParaRPr lang="ru-RU" dirty="0"/>
          </a:p>
        </p:txBody>
      </p:sp>
      <p:pic>
        <p:nvPicPr>
          <p:cNvPr id="4" name="Picture 1" descr="C:\Users\user\Desktop\Camera\IMG_20170328_110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908720"/>
            <a:ext cx="2951212" cy="52080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558103917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ru-RU" dirty="0"/>
          </a:p>
          <a:p>
            <a:pPr algn="ctr">
              <a:buFontTx/>
              <a:buNone/>
            </a:pPr>
            <a:r>
              <a:rPr lang="ru-RU" sz="7200" b="1" i="1" dirty="0">
                <a:solidFill>
                  <a:srgbClr val="CC0000"/>
                </a:solidFill>
                <a:latin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5432174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41376"/>
            <a:ext cx="6048672" cy="56166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Проблема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воспитания и обучения ребенка в соответствии с его полом является актуальной задачей педагогической работы с детьми дошкольного возраста. Социальные изменения, происходящие в современном обществе, привели к разрушению традиционных стереотипов мужского и женского поведения. Демократизация отношений полов повлекла смешение половых ролей, феминизацию мужчин и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омужествление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женщин. Сейчас уже не считается из ряда вон выходящим курение и сквернословие представительниц прекрасного пола, многие из них стали занимать лидирующие положения среди мужчин, стираются границы между "женскими" и "мужскими" профессиями. Некоторые мужчины, в свою очередь, утрачивают способность играть правильную роль в браке, из "добытчиков" они постепенно превращаются в "потребителей", а все обязанности по воспитанию детей они перекладывают на женские плечи.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628800"/>
            <a:ext cx="2229272" cy="30365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763688" y="404664"/>
            <a:ext cx="59766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</a:pPr>
            <a:r>
              <a:rPr lang="ru-RU" sz="4000" b="1" dirty="0" smtClean="0">
                <a:solidFill>
                  <a:srgbClr val="0070C0"/>
                </a:solidFill>
                <a:latin typeface="Constantia"/>
              </a:rPr>
              <a:t>Актуальность.</a:t>
            </a:r>
          </a:p>
        </p:txBody>
      </p:sp>
    </p:spTree>
    <p:extLst>
      <p:ext uri="{BB962C8B-B14F-4D97-AF65-F5344CB8AC3E}">
        <p14:creationId xmlns:p14="http://schemas.microsoft.com/office/powerpoint/2010/main" xmlns="" val="3180861641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852936"/>
            <a:ext cx="8229600" cy="43891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 </a:t>
            </a:r>
            <a:r>
              <a:rPr lang="ru-RU" dirty="0" smtClean="0"/>
              <a:t>      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гендерной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идентичности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у мальчиков и девочек посредством создания предметной социокультурной среды.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332656"/>
            <a:ext cx="3312368" cy="252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3885445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620688"/>
            <a:ext cx="2448272" cy="1143000"/>
          </a:xfrm>
        </p:spPr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564904"/>
            <a:ext cx="8229600" cy="4389120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обратить особое внимание на создание в группе развивающей среды, благоприятствующей полноценному становлению личности определенного пола на всех возрастных этапах;</a:t>
            </a:r>
          </a:p>
          <a:p>
            <a:pPr algn="just"/>
            <a:r>
              <a:rPr lang="ru-RU" dirty="0" smtClean="0"/>
              <a:t>использование </a:t>
            </a:r>
            <a:r>
              <a:rPr lang="ru-RU" dirty="0"/>
              <a:t>инновационных программ и технологий;</a:t>
            </a:r>
          </a:p>
          <a:p>
            <a:pPr algn="just"/>
            <a:r>
              <a:rPr lang="ru-RU" dirty="0" smtClean="0"/>
              <a:t>повышение </a:t>
            </a:r>
            <a:r>
              <a:rPr lang="ru-RU" dirty="0"/>
              <a:t>компетентности родителей в вопросе гендерного воспитания дошкольника;</a:t>
            </a:r>
          </a:p>
          <a:p>
            <a:pPr algn="just"/>
            <a:r>
              <a:rPr lang="ru-RU" dirty="0" smtClean="0"/>
              <a:t>просветительская </a:t>
            </a:r>
            <a:r>
              <a:rPr lang="ru-RU" dirty="0"/>
              <a:t>работа среди педагогов </a:t>
            </a:r>
            <a:r>
              <a:rPr lang="ru-RU" dirty="0" smtClean="0"/>
              <a:t>ДОО.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332656"/>
            <a:ext cx="2448272" cy="2185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04665"/>
            <a:ext cx="2621887" cy="21061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204996952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620688"/>
            <a:ext cx="78488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Одним из важнейших условий формирования гендерной идентичности является создание полифункциональной предметно-развивающей среды, окружающей мальчиков и девочек (выделение игровых зон для мальчиков и для девочек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Принципы организации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гендеронаправленной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развивающей среды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достаточность и полнота материала для игр, в процессе которой девочки воспроизводят модель социального поведения женщины – матери;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наличие атрибутики и маркеров игрового пространства для игр, в которых для мальчиков представляется возможность проиграть мужскую модель поведения;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наличие оборудования для взаимодействия мальчиков и девочек.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5013176"/>
            <a:ext cx="2592288" cy="17294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4939934"/>
            <a:ext cx="2736304" cy="180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6584861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548680"/>
            <a:ext cx="68707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latin typeface="Times New Roman" pitchFamily="18" charset="0"/>
              </a:rPr>
              <a:t>Создание предметно-развивающей среды с учетом </a:t>
            </a:r>
            <a:r>
              <a:rPr lang="ru-RU" sz="4000" dirty="0" err="1">
                <a:latin typeface="Times New Roman" pitchFamily="18" charset="0"/>
              </a:rPr>
              <a:t>гендерного</a:t>
            </a:r>
            <a:r>
              <a:rPr lang="ru-RU" sz="4000" dirty="0">
                <a:latin typeface="Times New Roman" pitchFamily="18" charset="0"/>
              </a:rPr>
              <a:t> подхода</a:t>
            </a:r>
          </a:p>
        </p:txBody>
      </p:sp>
      <p:graphicFrame>
        <p:nvGraphicFramePr>
          <p:cNvPr id="23592" name="Group 40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xmlns="" val="4232672295"/>
              </p:ext>
            </p:extLst>
          </p:nvPr>
        </p:nvGraphicFramePr>
        <p:xfrm>
          <a:off x="755576" y="2276872"/>
          <a:ext cx="7696200" cy="3516313"/>
        </p:xfrm>
        <a:graphic>
          <a:graphicData uri="http://schemas.openxmlformats.org/drawingml/2006/table">
            <a:tbl>
              <a:tblPr/>
              <a:tblGrid>
                <a:gridCol w="3848100"/>
                <a:gridCol w="3848100"/>
              </a:tblGrid>
              <a:tr h="1152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Игровые центры для девочек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Игровые центры для мальчиков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5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Салон красоты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Автосервис, шоферы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0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Семейная гостиная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Строители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7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Ателье мод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Безопасная дорога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02624" cy="160020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5400" b="1" dirty="0" smtClean="0">
                <a:solidFill>
                  <a:srgbClr val="006600"/>
                </a:solidFill>
                <a:latin typeface="Times New Roman" pitchFamily="18" charset="0"/>
              </a:rPr>
              <a:t/>
            </a:r>
            <a:br>
              <a:rPr lang="ru-RU" sz="5400" b="1" dirty="0" smtClean="0">
                <a:solidFill>
                  <a:srgbClr val="006600"/>
                </a:solidFill>
                <a:latin typeface="Times New Roman" pitchFamily="18" charset="0"/>
              </a:rPr>
            </a:br>
            <a:r>
              <a:rPr lang="ru-RU" sz="5400" b="1" dirty="0" smtClean="0">
                <a:solidFill>
                  <a:srgbClr val="006600"/>
                </a:solidFill>
                <a:latin typeface="Times New Roman" pitchFamily="18" charset="0"/>
              </a:rPr>
              <a:t/>
            </a:r>
            <a:br>
              <a:rPr lang="ru-RU" sz="5400" b="1" dirty="0" smtClean="0">
                <a:solidFill>
                  <a:srgbClr val="006600"/>
                </a:solidFill>
                <a:latin typeface="Times New Roman" pitchFamily="18" charset="0"/>
              </a:rPr>
            </a:br>
            <a:r>
              <a:rPr lang="ru-RU" sz="4900" b="1" dirty="0" smtClean="0">
                <a:solidFill>
                  <a:srgbClr val="006600"/>
                </a:solidFill>
                <a:latin typeface="Times New Roman" pitchFamily="18" charset="0"/>
              </a:rPr>
              <a:t>Игровые центры для девочек</a:t>
            </a:r>
            <a:r>
              <a:rPr lang="ru-RU" sz="5400" b="1" dirty="0" smtClean="0">
                <a:solidFill>
                  <a:srgbClr val="006600"/>
                </a:solidFill>
                <a:latin typeface="Times New Roman" pitchFamily="18" charset="0"/>
              </a:rPr>
              <a:t/>
            </a:r>
            <a:br>
              <a:rPr lang="ru-RU" sz="5400" b="1" dirty="0" smtClean="0">
                <a:solidFill>
                  <a:srgbClr val="006600"/>
                </a:solidFill>
                <a:latin typeface="Times New Roman" pitchFamily="18" charset="0"/>
              </a:rPr>
            </a:b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3219032" cy="26175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 descr="C:\Users\user\Desktop\Новая папка (2)\IMG_20170315_0953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4103982"/>
            <a:ext cx="4860032" cy="27540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433" name="Picture 1" descr="C:\Users\user\Desktop\Camera\IMG_20170207_1037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412776"/>
            <a:ext cx="4190782" cy="2374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224290372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849</TotalTime>
  <Words>1183</Words>
  <Application>Microsoft Office PowerPoint</Application>
  <PresentationFormat>Экран (4:3)</PresentationFormat>
  <Paragraphs>82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Поток</vt:lpstr>
      <vt:lpstr>«Формирование гендерной идентичности детей дошкольного возраста в условиях ДОО»</vt:lpstr>
      <vt:lpstr>Слайд 2</vt:lpstr>
      <vt:lpstr>Слайд 3</vt:lpstr>
      <vt:lpstr>Слайд 4</vt:lpstr>
      <vt:lpstr>Цель: </vt:lpstr>
      <vt:lpstr>Задачи:</vt:lpstr>
      <vt:lpstr>Слайд 7</vt:lpstr>
      <vt:lpstr>Создание предметно-развивающей среды с учетом гендерного подхода</vt:lpstr>
      <vt:lpstr>  Игровые центры для девочек </vt:lpstr>
      <vt:lpstr>  Игровые центры для мальчиков </vt:lpstr>
      <vt:lpstr>Игры для девочек</vt:lpstr>
      <vt:lpstr>Игры для мальчиков</vt:lpstr>
      <vt:lpstr>  Игровые центры для совместных игр мальчиков и девочек</vt:lpstr>
      <vt:lpstr>Совместные игры</vt:lpstr>
      <vt:lpstr>Игры и упражнения для детей по гендерному воспитанию</vt:lpstr>
      <vt:lpstr>Слайд 16</vt:lpstr>
      <vt:lpstr>Слайд 17</vt:lpstr>
      <vt:lpstr>Слайд 18</vt:lpstr>
      <vt:lpstr>Слайд 19</vt:lpstr>
      <vt:lpstr>Слайд 20</vt:lpstr>
      <vt:lpstr>Слайд 21</vt:lpstr>
      <vt:lpstr>Роль отца в воспитании дочери</vt:lpstr>
      <vt:lpstr>Роль матери в воспитании сына</vt:lpstr>
      <vt:lpstr>Слайд 24</vt:lpstr>
      <vt:lpstr>Слайд 25</vt:lpstr>
    </vt:vector>
  </TitlesOfParts>
  <Company>Организация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«Формирование гендерной идентичности детей дошкольного возраста»</dc:title>
  <dc:creator>Customer</dc:creator>
  <cp:lastModifiedBy>user</cp:lastModifiedBy>
  <cp:revision>47</cp:revision>
  <dcterms:created xsi:type="dcterms:W3CDTF">2013-10-31T10:15:53Z</dcterms:created>
  <dcterms:modified xsi:type="dcterms:W3CDTF">2019-02-13T09:04:01Z</dcterms:modified>
</cp:coreProperties>
</file>