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+xml" PartName="/ppt/slides/slide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89" r:id="rId4"/>
    <p:sldId id="290" r:id="rId5"/>
    <p:sldId id="258" r:id="rId6"/>
    <p:sldId id="259" r:id="rId7"/>
    <p:sldId id="261" r:id="rId8"/>
    <p:sldId id="269" r:id="rId9"/>
    <p:sldId id="262" r:id="rId10"/>
    <p:sldId id="275" r:id="rId11"/>
    <p:sldId id="288" r:id="rId12"/>
    <p:sldId id="274" r:id="rId13"/>
    <p:sldId id="281" r:id="rId14"/>
    <p:sldId id="263" r:id="rId15"/>
    <p:sldId id="264" r:id="rId16"/>
    <p:sldId id="276" r:id="rId17"/>
    <p:sldId id="265" r:id="rId18"/>
    <p:sldId id="277" r:id="rId19"/>
    <p:sldId id="266" r:id="rId20"/>
    <p:sldId id="267" r:id="rId21"/>
    <p:sldId id="268" r:id="rId22"/>
    <p:sldId id="278" r:id="rId23"/>
    <p:sldId id="270" r:id="rId24"/>
    <p:sldId id="271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91" r:id="rId33"/>
    <p:sldId id="292" r:id="rId34"/>
    <p:sldId id="294" r:id="rId35"/>
    <p:sldId id="272" r:id="rId36"/>
    <p:sldId id="29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29" autoAdjust="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99DB-BFBB-47BC-A7F5-9EC13B1CCAB6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2CFA-0AEF-4AFB-B65B-5AE61DE7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549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99DB-BFBB-47BC-A7F5-9EC13B1CCAB6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2CFA-0AEF-4AFB-B65B-5AE61DE7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294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99DB-BFBB-47BC-A7F5-9EC13B1CCAB6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2CFA-0AEF-4AFB-B65B-5AE61DE7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666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99DB-BFBB-47BC-A7F5-9EC13B1CCAB6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2CFA-0AEF-4AFB-B65B-5AE61DE7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7659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99DB-BFBB-47BC-A7F5-9EC13B1CCAB6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2CFA-0AEF-4AFB-B65B-5AE61DE7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526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99DB-BFBB-47BC-A7F5-9EC13B1CCAB6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2CFA-0AEF-4AFB-B65B-5AE61DE7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96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99DB-BFBB-47BC-A7F5-9EC13B1CCAB6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2CFA-0AEF-4AFB-B65B-5AE61DE7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7768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99DB-BFBB-47BC-A7F5-9EC13B1CCAB6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2CFA-0AEF-4AFB-B65B-5AE61DE7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9309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99DB-BFBB-47BC-A7F5-9EC13B1CCAB6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2CFA-0AEF-4AFB-B65B-5AE61DE7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7138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99DB-BFBB-47BC-A7F5-9EC13B1CCAB6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2CFA-0AEF-4AFB-B65B-5AE61DE7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82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99DB-BFBB-47BC-A7F5-9EC13B1CCAB6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2CFA-0AEF-4AFB-B65B-5AE61DE7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839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199DB-BFBB-47BC-A7F5-9EC13B1CCAB6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22CFA-0AEF-4AFB-B65B-5AE61DE7E2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230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45.jpeg" Type="http://schemas.openxmlformats.org/officeDocument/2006/relationships/image"/><Relationship Id="rId4" Target="../media/image44.jpeg" Type="http://schemas.openxmlformats.org/officeDocument/2006/relationships/image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4.xml.rels><?xml version="1.0" encoding="UTF-8" standalone="yes" ?><Relationships xmlns="http://schemas.openxmlformats.org/package/2006/relationships"><Relationship Id="rId3" Target="../media/image53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4.xml.rels><?xml version="1.0" encoding="UTF-8" standalone="yes" ?><Relationships xmlns="http://schemas.openxmlformats.org/package/2006/relationships"><Relationship Id="rId3" Target="../media/image8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5.xml" Type="http://schemas.openxmlformats.org/officeDocument/2006/relationships/slideLayout"/><Relationship Id="rId6" Target="../media/image85.jpeg" Type="http://schemas.openxmlformats.org/officeDocument/2006/relationships/image"/><Relationship Id="rId5" Target="../media/image84.jpeg" Type="http://schemas.openxmlformats.org/officeDocument/2006/relationships/image"/><Relationship Id="rId4" Target="../media/image83.jpeg" Type="http://schemas.openxmlformats.org/officeDocument/2006/relationships/image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10" Type="http://schemas.openxmlformats.org/officeDocument/2006/relationships/image" Target="../media/image93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рмируемые компетентности: - Картинка 7495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Верхнеспасский филиал «Колосок»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 МБДОУ Платоновский детский сад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Презентация педагогического опыта воспитателя первой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квалификационной категории 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Меркуловой Ирины Евгеньевны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Monotype Corsiva" pitchFamily="66" charset="0"/>
              </a:rPr>
              <a:t>2019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3435919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рмируемые компетентности: - Картинка 74958-24" id="8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pPr algn="l"/>
            <a:r>
              <a:rPr dirty="0" lang="ru-RU" smtClean="0">
                <a:solidFill>
                  <a:srgbClr val="7030A0"/>
                </a:solidFill>
                <a:latin charset="0" panose="03010101010201010101" pitchFamily="66" typeface="Monotype Corsiva"/>
              </a:rPr>
              <a:t>Формы работы с родителями.</a:t>
            </a:r>
            <a:endParaRPr dirty="0" lang="ru-RU">
              <a:solidFill>
                <a:srgbClr val="7030A0"/>
              </a:solidFill>
              <a:latin charset="0" panose="03010101010201010101" pitchFamily="66" typeface="Monotype Corsiva"/>
            </a:endParaRPr>
          </a:p>
        </p:txBody>
      </p:sp>
      <p:pic>
        <p:nvPicPr>
          <p:cNvPr descr="C:\Users\masanik\Downloads\Viber Images(1)\image-0-02-05-b7889b73f0b155e8f765904aa504642f74aedaccb0103675f596b011b338023f-V.jpg" id="9" name="Picture 3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7164288" y="1340768"/>
            <a:ext cx="1872208" cy="3362333"/>
          </a:xfrm>
          <a:prstGeom prst="rect">
            <a:avLst/>
          </a:prstGeom>
          <a:noFill/>
        </p:spPr>
      </p:pic>
      <p:pic>
        <p:nvPicPr>
          <p:cNvPr descr="E:\Новая папка\1.jpg" id="1026" name="Picture 2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3756" y="836710"/>
            <a:ext cx="2852537" cy="380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C:\Documents and Settings\Липовский ДС\Рабочий стол\РАБОЧИЙ СТОЛ\раскрас\i (19).jpg" id="8194" name="Picture 2"/>
          <p:cNvPicPr>
            <a:picLocks noChangeArrowheads="1" noChangeAspect="1"/>
          </p:cNvPicPr>
          <p:nvPr/>
        </p:nvPicPr>
        <p:blipFill>
          <a:blip r:embed="rId5"/>
          <a:srcRect r="-40"/>
          <a:stretch>
            <a:fillRect/>
          </a:stretch>
        </p:blipFill>
        <p:spPr bwMode="auto">
          <a:xfrm>
            <a:off x="2071670" y="4569507"/>
            <a:ext cx="3722146" cy="2288493"/>
          </a:xfrm>
          <a:prstGeom prst="rect">
            <a:avLst/>
          </a:prstGeom>
          <a:noFill/>
        </p:spPr>
      </p:pic>
      <p:pic>
        <p:nvPicPr>
          <p:cNvPr descr="C:\Users\masanik\Downloads\Viber Images(1)\image-0-02-05-8b2ed46806b4d58518ed8902ef0602cfe4d789cc964cda92434c942a797f385d-V.jpg" id="5" name="Picture 4"/>
          <p:cNvPicPr>
            <a:picLocks noChangeArrowheads="1"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976" y="4830729"/>
            <a:ext cx="3429024" cy="1928826"/>
          </a:xfrm>
          <a:prstGeom prst="rect">
            <a:avLst/>
          </a:prstGeom>
          <a:noFill/>
        </p:spPr>
      </p:pic>
      <p:pic>
        <p:nvPicPr>
          <p:cNvPr descr="C:\Documents and Settings\Липовский ДС\Рабочий стол\ФОТО К ОСЕН.УТР,\н8.jpg" id="4" name="Picture 2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285719" y="714356"/>
            <a:ext cx="3810027" cy="2857520"/>
          </a:xfrm>
          <a:prstGeom prst="rect">
            <a:avLst/>
          </a:prstGeom>
          <a:noFill/>
        </p:spPr>
      </p:pic>
      <p:pic>
        <p:nvPicPr>
          <p:cNvPr descr="C:\Users\masanik\Downloads\Viber Images(1)\image-0-02-05-489e8b3ebb4f5fcd19a079cfaa9ca59f4605da7dfbc166f946eab78e7c9afdda-V.jpg" id="3" name="Picture 3"/>
          <p:cNvPicPr>
            <a:picLocks noChangeArrowheads="1"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512" y="3290876"/>
            <a:ext cx="1951132" cy="34686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advTm="30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рмируемые компетентности: - Картинка 7495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Работа с родителями.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0072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latin typeface="Monotype Corsiva" pitchFamily="66" charset="0"/>
              </a:rPr>
              <a:t>Родительское собрание «Основные направления </a:t>
            </a:r>
            <a:r>
              <a:rPr lang="ru-RU" sz="1800" b="1" dirty="0" err="1" smtClean="0">
                <a:latin typeface="Monotype Corsiva" pitchFamily="66" charset="0"/>
              </a:rPr>
              <a:t>воспитательно</a:t>
            </a:r>
            <a:r>
              <a:rPr lang="ru-RU" sz="1800" b="1" dirty="0" smtClean="0">
                <a:latin typeface="Monotype Corsiva" pitchFamily="66" charset="0"/>
              </a:rPr>
              <a:t> - образовательной работы с детьми на новый учебный год. Знаете ли вы своего ребенка?».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latin typeface="Monotype Corsiva" pitchFamily="66" charset="0"/>
              </a:rPr>
              <a:t>Родительское собрание: «Вот и стали мы на год взрослее».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latin typeface="Monotype Corsiva" pitchFamily="66" charset="0"/>
              </a:rPr>
              <a:t>Родительское собрание: «Детский сад и семья: взаимодействие и сотрудничество»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latin typeface="Monotype Corsiva" pitchFamily="66" charset="0"/>
              </a:rPr>
              <a:t>Консультация «Организация семейных прогулок»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latin typeface="Monotype Corsiva" pitchFamily="66" charset="0"/>
              </a:rPr>
              <a:t>Консультация: «Можно ли обойтись без наказаний»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latin typeface="Monotype Corsiva" pitchFamily="66" charset="0"/>
              </a:rPr>
              <a:t>Консультация«Наступили холода»- грипп, меры профилактики.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latin typeface="Monotype Corsiva" pitchFamily="66" charset="0"/>
              </a:rPr>
              <a:t>Консультация:«Крепкий сон ребенка»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latin typeface="Monotype Corsiva" pitchFamily="66" charset="0"/>
              </a:rPr>
              <a:t>Консультация «Закаливание - одна из форм профилактики простудных заболеваний детей».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latin typeface="Monotype Corsiva" pitchFamily="66" charset="0"/>
              </a:rPr>
              <a:t>Памятка: «Игрушка в жизни ребенка».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latin typeface="Monotype Corsiva" pitchFamily="66" charset="0"/>
              </a:rPr>
              <a:t>Памятка для родителей: «Один час для своего ребенка».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latin typeface="Monotype Corsiva" pitchFamily="66" charset="0"/>
              </a:rPr>
              <a:t>Анкетирование родителей: «Удовлетворенность работой ДОУ».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latin typeface="Monotype Corsiva" pitchFamily="66" charset="0"/>
              </a:rPr>
              <a:t>Анкетирование: «Я и ребенок».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latin typeface="Monotype Corsiva" pitchFamily="66" charset="0"/>
              </a:rPr>
              <a:t>Папка передвижка «Здоровый образ жизни».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latin typeface="Monotype Corsiva" pitchFamily="66" charset="0"/>
              </a:rPr>
              <a:t>Папка – передвижка: «Чем занять ребенка в плохую погоду?».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latin typeface="Monotype Corsiva" pitchFamily="66" charset="0"/>
              </a:rPr>
              <a:t>Мастер – класс для родителей «Изготовление объёмных цветов из цветной бумаги ».</a:t>
            </a:r>
          </a:p>
          <a:p>
            <a:pPr>
              <a:buFont typeface="Wingdings" pitchFamily="2" charset="2"/>
              <a:buChar char="ü"/>
            </a:pPr>
            <a:endParaRPr lang="ru-RU" sz="1800" b="1" dirty="0"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рмируемые компетентности: - Картинка 74958-24" id="7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</a:bodyPr>
          <a:lstStyle/>
          <a:p>
            <a:pPr algn="l"/>
            <a:r>
              <a:rPr dirty="0" lang="ru-RU" smtClean="0">
                <a:solidFill>
                  <a:srgbClr val="7030A0"/>
                </a:solidFill>
                <a:latin charset="0" pitchFamily="66" typeface="Monotype Corsiva"/>
              </a:rPr>
              <a:t>Мы с родителями работаем в полном согласии и понимании.</a:t>
            </a:r>
            <a:endParaRPr dirty="0" lang="ru-RU">
              <a:solidFill>
                <a:srgbClr val="7030A0"/>
              </a:solidFill>
              <a:latin charset="0" pitchFamily="66" typeface="Monotype Corsiv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 type="body"/>
          </p:nvPr>
        </p:nvSpPr>
        <p:spPr>
          <a:xfrm>
            <a:off x="571472" y="1071547"/>
            <a:ext cx="7043758" cy="500066"/>
          </a:xfrm>
        </p:spPr>
        <p:txBody>
          <a:bodyPr>
            <a:noAutofit/>
          </a:bodyPr>
          <a:lstStyle/>
          <a:p>
            <a:r>
              <a:rPr dirty="0" lang="ru-RU" smtClean="0" sz="2800">
                <a:latin charset="0" pitchFamily="66" typeface="Monotype Corsiva"/>
              </a:rPr>
              <a:t>Благотворительная акция «Покормите птиц».</a:t>
            </a:r>
            <a:endParaRPr dirty="0" lang="ru-RU" sz="2800">
              <a:latin charset="0" pitchFamily="66" typeface="Monotype Corsiva"/>
            </a:endParaRPr>
          </a:p>
        </p:txBody>
      </p:sp>
      <p:pic>
        <p:nvPicPr>
          <p:cNvPr descr="C:\Users\masanik\Downloads\Viber Images\image-0-02-05-271cc8fd10cd0c0ffa6a93266a030a4e45f728ae7c79acaf1ca747ff4454ab51-V.jpg" id="8" name="Picture 2"/>
          <p:cNvPicPr>
            <a:picLocks noChangeArrowheads="1" noChangeAspect="1" noGrp="1"/>
          </p:cNvPicPr>
          <p:nvPr>
            <p:ph idx="2" sz="half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85926"/>
            <a:ext cx="4040188" cy="2272606"/>
          </a:xfrm>
          <a:prstGeom prst="rect">
            <a:avLst/>
          </a:prstGeom>
          <a:noFill/>
        </p:spPr>
      </p:pic>
      <p:pic>
        <p:nvPicPr>
          <p:cNvPr descr="C:\Users\masanik\Downloads\Viber Images\image-0-02-05-6873f7b12491d0f32636839f0df6b84b7e6a8d988f7eba26ec2e4e290e9786da-V.jpg" id="10" name="Picture 3"/>
          <p:cNvPicPr>
            <a:picLocks noChangeArrowheads="1"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14818"/>
            <a:ext cx="4079904" cy="2254762"/>
          </a:xfrm>
          <a:prstGeom prst="rect">
            <a:avLst/>
          </a:prstGeom>
          <a:noFill/>
        </p:spPr>
      </p:pic>
      <p:pic>
        <p:nvPicPr>
          <p:cNvPr descr="C:\Users\masanik\Downloads\Viber Images(1)\image-0-02-05-6a63f4632bd4176d87cdac8378a78304420feef8900dcd77df4f1ef825f4ed4d-V.jpg" id="13" name="Picture 4"/>
          <p:cNvPicPr>
            <a:picLocks noChangeArrowheads="1" noChangeAspect="1"/>
          </p:cNvPicPr>
          <p:nvPr/>
        </p:nvPicPr>
        <p:blipFill>
          <a:blip r:embed="rId5"/>
          <a:srcRect b="-32"/>
          <a:stretch>
            <a:fillRect/>
          </a:stretch>
        </p:blipFill>
        <p:spPr bwMode="auto">
          <a:xfrm>
            <a:off x="5214942" y="1500174"/>
            <a:ext cx="2297355" cy="3929090"/>
          </a:xfrm>
          <a:prstGeom prst="rect">
            <a:avLst/>
          </a:prstGeom>
          <a:noFill/>
        </p:spPr>
      </p:pic>
      <p:pic>
        <p:nvPicPr>
          <p:cNvPr descr="C:\Users\masanik\Downloads\Viber Images\image-0-02-05-a36777348198db12d7f18962e5c998e33b2d8540c8822f396ee796f188c3a64a-V.jpg" id="12" name="Picture 3"/>
          <p:cNvPicPr>
            <a:picLocks noChangeArrowheads="1"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286256"/>
            <a:ext cx="3937028" cy="22145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advTm="30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Формируемые компетентности: - Картинка 7495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Благотворительная акция «Сдай макулатуру - спаси дерево».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4" name="Picture 2" descr="E:\Новая папка\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142984"/>
            <a:ext cx="3571900" cy="267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Липовский ДС\Рабочий стол\РАБОЧИЙ СТОЛ\раскрас\i (1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142984"/>
            <a:ext cx="2622926" cy="3497234"/>
          </a:xfrm>
          <a:prstGeom prst="rect">
            <a:avLst/>
          </a:prstGeom>
          <a:noFill/>
        </p:spPr>
      </p:pic>
      <p:pic>
        <p:nvPicPr>
          <p:cNvPr id="6" name="Picture 3" descr="E:\Новая папка\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929066"/>
            <a:ext cx="3524240" cy="264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Липовский ДС\Рабочий стол\РАБОЧИЙ СТОЛ\раскрас\i (1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3357562"/>
            <a:ext cx="2536023" cy="33813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рмируемые компетентности: - Картинка 7495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Педагогические технологии: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/>
              <a:t>Здоровьесберегающие</a:t>
            </a:r>
            <a:r>
              <a:rPr lang="ru-RU" dirty="0" smtClean="0"/>
              <a:t>  технологии;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Игровая технология;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Технология проектной деятельности;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Технология исследовательской деятельности;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Информационно-коммуникационные технологии.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рмируемые компетентности: - Картинка 7495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Технология исследовательской деятельности.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В своей работе я использую: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Monotype Corsiva" panose="03010101010201010101" pitchFamily="66" charset="0"/>
              </a:rPr>
              <a:t>Постановка и решение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вопросов проблемного характера;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Monotype Corsiva" panose="03010101010201010101" pitchFamily="66" charset="0"/>
              </a:rPr>
              <a:t>Наблюдения;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Monotype Corsiva" panose="03010101010201010101" pitchFamily="66" charset="0"/>
              </a:rPr>
              <a:t>Опыты;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Monotype Corsiva" panose="03010101010201010101" pitchFamily="66" charset="0"/>
              </a:rPr>
              <a:t>Дидактические </a:t>
            </a:r>
            <a:r>
              <a:rPr lang="ru-RU" dirty="0">
                <a:latin typeface="Monotype Corsiva" panose="03010101010201010101" pitchFamily="66" charset="0"/>
              </a:rPr>
              <a:t>игры, игровые обучающие и творчески развивающие ситуации</a:t>
            </a:r>
            <a:r>
              <a:rPr lang="ru-RU" dirty="0" smtClean="0">
                <a:latin typeface="Monotype Corsiva" panose="03010101010201010101" pitchFamily="66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Моделирование </a:t>
            </a:r>
            <a:r>
              <a:rPr lang="ru-RU" dirty="0">
                <a:latin typeface="Monotype Corsiva" panose="03010101010201010101" pitchFamily="66" charset="0"/>
              </a:rPr>
              <a:t>(создание моделей об изменениях в неживой природе) </a:t>
            </a:r>
            <a:r>
              <a:rPr lang="ru-RU" dirty="0" smtClean="0">
                <a:latin typeface="Monotype Corsiva" panose="03010101010201010101" pitchFamily="66" charset="0"/>
              </a:rPr>
              <a:t>.</a:t>
            </a:r>
            <a:endParaRPr lang="ru-RU" dirty="0"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74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рмируемые компетентности: - Картинка 7495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214282" y="0"/>
            <a:ext cx="8795730" cy="6726956"/>
            <a:chOff x="214282" y="0"/>
            <a:chExt cx="8795730" cy="6726956"/>
          </a:xfrm>
        </p:grpSpPr>
        <p:pic>
          <p:nvPicPr>
            <p:cNvPr id="29699" name="Picture 3" descr="D:\ДЛЯ САЙТА страничка БУКАТИНОЙ А.Х\Фотогалерея\sLZ9jNvf2e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0"/>
              <a:ext cx="3428981" cy="1928802"/>
            </a:xfrm>
            <a:prstGeom prst="rect">
              <a:avLst/>
            </a:prstGeom>
            <a:noFill/>
          </p:spPr>
        </p:pic>
        <p:pic>
          <p:nvPicPr>
            <p:cNvPr id="29701" name="Picture 5" descr="C:\Documents and Settings\Липовский ДС\Рабочий стол\ФОТО К ОСЕН.УТР,\66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86248" y="142852"/>
              <a:ext cx="3896191" cy="2922143"/>
            </a:xfrm>
            <a:prstGeom prst="rect">
              <a:avLst/>
            </a:prstGeom>
            <a:noFill/>
          </p:spPr>
        </p:pic>
        <p:pic>
          <p:nvPicPr>
            <p:cNvPr id="29702" name="Picture 6" descr="C:\Documents and Settings\Липовский ДС\Рабочий стол\ФОТО К ОСЕН.УТР,\77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4282" y="4286256"/>
              <a:ext cx="3135292" cy="2351469"/>
            </a:xfrm>
            <a:prstGeom prst="rect">
              <a:avLst/>
            </a:prstGeom>
            <a:noFill/>
          </p:spPr>
        </p:pic>
        <p:pic>
          <p:nvPicPr>
            <p:cNvPr id="2050" name="Picture 2" descr="E:\Новая папка\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388" y="3286124"/>
              <a:ext cx="2580624" cy="3440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698" name="Picture 2" descr="D:\ДЛЯ САЙТА страничка БУКАТИНОЙ А.Х\Фотогалерея\6auZap71rYk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1520" y="2048867"/>
              <a:ext cx="3536485" cy="2071702"/>
            </a:xfrm>
            <a:prstGeom prst="rect">
              <a:avLst/>
            </a:prstGeom>
            <a:noFill/>
          </p:spPr>
        </p:pic>
        <p:pic>
          <p:nvPicPr>
            <p:cNvPr id="1027" name="Picture 3" descr="C:\Documents and Settings\Липовский ДС\Рабочий стол\РАБОЧИЙ СТОЛ\раскрас\i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71868" y="3143248"/>
              <a:ext cx="2680096" cy="35734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рмируемые компетентности: - Картинка 7495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Здоровьесберегающие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технологии.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600" dirty="0">
                <a:solidFill>
                  <a:srgbClr val="111111"/>
                </a:solidFill>
                <a:latin typeface="Monotype Corsiva" panose="03010101010201010101" pitchFamily="66" charset="0"/>
              </a:rPr>
              <a:t>В своей работе я использую: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600" dirty="0" smtClean="0">
                <a:solidFill>
                  <a:srgbClr val="111111"/>
                </a:solidFill>
                <a:latin typeface="Monotype Corsiva" panose="03010101010201010101" pitchFamily="66" charset="0"/>
              </a:rPr>
              <a:t> </a:t>
            </a:r>
            <a:r>
              <a:rPr lang="ru-RU" sz="4600" dirty="0">
                <a:solidFill>
                  <a:srgbClr val="111111"/>
                </a:solidFill>
                <a:latin typeface="Monotype Corsiva" panose="03010101010201010101" pitchFamily="66" charset="0"/>
              </a:rPr>
              <a:t>динамические паузы </a:t>
            </a:r>
            <a:r>
              <a:rPr lang="ru-RU" sz="4600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(комплексы </a:t>
            </a:r>
            <a:r>
              <a:rPr lang="ru-RU" sz="4600" i="1" dirty="0" err="1">
                <a:solidFill>
                  <a:srgbClr val="111111"/>
                </a:solidFill>
                <a:latin typeface="Monotype Corsiva" panose="03010101010201010101" pitchFamily="66" charset="0"/>
              </a:rPr>
              <a:t>физминуток</a:t>
            </a:r>
            <a:r>
              <a:rPr lang="ru-RU" sz="4600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)</a:t>
            </a:r>
            <a:r>
              <a:rPr lang="ru-RU" sz="4600" dirty="0">
                <a:solidFill>
                  <a:srgbClr val="111111"/>
                </a:solidFill>
                <a:latin typeface="Monotype Corsiva" panose="03010101010201010101" pitchFamily="66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600" dirty="0" smtClean="0">
                <a:solidFill>
                  <a:srgbClr val="111111"/>
                </a:solidFill>
                <a:latin typeface="Monotype Corsiva" panose="03010101010201010101" pitchFamily="66" charset="0"/>
              </a:rPr>
              <a:t>подвижные </a:t>
            </a:r>
            <a:r>
              <a:rPr lang="ru-RU" sz="4600" dirty="0">
                <a:solidFill>
                  <a:srgbClr val="111111"/>
                </a:solidFill>
                <a:latin typeface="Monotype Corsiva" panose="03010101010201010101" pitchFamily="66" charset="0"/>
              </a:rPr>
              <a:t>и спортивные игры </a:t>
            </a:r>
            <a:r>
              <a:rPr lang="ru-RU" sz="4600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(в системе НОД, в течение всего дня)</a:t>
            </a:r>
            <a:r>
              <a:rPr lang="ru-RU" sz="4600" dirty="0">
                <a:solidFill>
                  <a:srgbClr val="111111"/>
                </a:solidFill>
                <a:latin typeface="Monotype Corsiva" panose="03010101010201010101" pitchFamily="66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600" dirty="0" smtClean="0">
                <a:solidFill>
                  <a:srgbClr val="111111"/>
                </a:solidFill>
                <a:latin typeface="Monotype Corsiva" panose="03010101010201010101" pitchFamily="66" charset="0"/>
              </a:rPr>
              <a:t> </a:t>
            </a:r>
            <a:r>
              <a:rPr lang="ru-RU" sz="4600" dirty="0">
                <a:solidFill>
                  <a:srgbClr val="111111"/>
                </a:solidFill>
                <a:latin typeface="Monotype Corsiva" panose="03010101010201010101" pitchFamily="66" charset="0"/>
              </a:rPr>
              <a:t>релаксацию;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600" dirty="0" smtClean="0">
                <a:solidFill>
                  <a:srgbClr val="111111"/>
                </a:solidFill>
                <a:latin typeface="Monotype Corsiva" panose="03010101010201010101" pitchFamily="66" charset="0"/>
              </a:rPr>
              <a:t> </a:t>
            </a:r>
            <a:r>
              <a:rPr lang="ru-RU" sz="4600" dirty="0" err="1">
                <a:solidFill>
                  <a:srgbClr val="111111"/>
                </a:solidFill>
                <a:latin typeface="Monotype Corsiva" panose="03010101010201010101" pitchFamily="66" charset="0"/>
              </a:rPr>
              <a:t>арттерапия</a:t>
            </a:r>
            <a:r>
              <a:rPr lang="ru-RU" sz="4600" dirty="0">
                <a:solidFill>
                  <a:srgbClr val="111111"/>
                </a:solidFill>
                <a:latin typeface="Monotype Corsiva" panose="03010101010201010101" pitchFamily="66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600" dirty="0" smtClean="0">
                <a:solidFill>
                  <a:srgbClr val="111111"/>
                </a:solidFill>
                <a:latin typeface="Monotype Corsiva" panose="03010101010201010101" pitchFamily="66" charset="0"/>
              </a:rPr>
              <a:t> </a:t>
            </a:r>
            <a:r>
              <a:rPr lang="ru-RU" sz="4600" dirty="0">
                <a:solidFill>
                  <a:srgbClr val="111111"/>
                </a:solidFill>
                <a:latin typeface="Monotype Corsiva" panose="03010101010201010101" pitchFamily="66" charset="0"/>
              </a:rPr>
              <a:t>массаж </a:t>
            </a:r>
            <a:r>
              <a:rPr lang="ru-RU" sz="4600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(самомассаж)</a:t>
            </a:r>
            <a:r>
              <a:rPr lang="ru-RU" sz="4600" dirty="0">
                <a:solidFill>
                  <a:srgbClr val="111111"/>
                </a:solidFill>
                <a:latin typeface="Monotype Corsiva" panose="03010101010201010101" pitchFamily="66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600" dirty="0" smtClean="0">
                <a:solidFill>
                  <a:srgbClr val="111111"/>
                </a:solidFill>
                <a:latin typeface="Monotype Corsiva" panose="03010101010201010101" pitchFamily="66" charset="0"/>
              </a:rPr>
              <a:t> </a:t>
            </a:r>
            <a:r>
              <a:rPr lang="ru-RU" sz="4600" dirty="0" err="1">
                <a:solidFill>
                  <a:srgbClr val="111111"/>
                </a:solidFill>
                <a:latin typeface="Monotype Corsiva" panose="03010101010201010101" pitchFamily="66" charset="0"/>
              </a:rPr>
              <a:t>сказкотерапия</a:t>
            </a:r>
            <a:r>
              <a:rPr lang="ru-RU" sz="4600" dirty="0">
                <a:solidFill>
                  <a:srgbClr val="111111"/>
                </a:solidFill>
                <a:latin typeface="Monotype Corsiva" panose="03010101010201010101" pitchFamily="66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600" dirty="0" smtClean="0">
                <a:solidFill>
                  <a:srgbClr val="111111"/>
                </a:solidFill>
                <a:latin typeface="Monotype Corsiva" panose="03010101010201010101" pitchFamily="66" charset="0"/>
              </a:rPr>
              <a:t> </a:t>
            </a:r>
            <a:r>
              <a:rPr lang="ru-RU" sz="4600" dirty="0">
                <a:solidFill>
                  <a:srgbClr val="111111"/>
                </a:solidFill>
                <a:latin typeface="Monotype Corsiva" panose="03010101010201010101" pitchFamily="66" charset="0"/>
              </a:rPr>
              <a:t>оздоровительный бег на прогулке в любое время года;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600" dirty="0" smtClean="0">
                <a:solidFill>
                  <a:srgbClr val="111111"/>
                </a:solidFill>
                <a:latin typeface="Monotype Corsiva" panose="03010101010201010101" pitchFamily="66" charset="0"/>
              </a:rPr>
              <a:t> </a:t>
            </a:r>
            <a:r>
              <a:rPr lang="ru-RU" sz="4600" dirty="0">
                <a:solidFill>
                  <a:srgbClr val="111111"/>
                </a:solidFill>
                <a:latin typeface="Monotype Corsiva" panose="03010101010201010101" pitchFamily="66" charset="0"/>
              </a:rPr>
              <a:t>гимнастика для глаз;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600" dirty="0" smtClean="0">
                <a:solidFill>
                  <a:srgbClr val="111111"/>
                </a:solidFill>
                <a:latin typeface="Monotype Corsiva" panose="03010101010201010101" pitchFamily="66" charset="0"/>
              </a:rPr>
              <a:t> </a:t>
            </a:r>
            <a:r>
              <a:rPr lang="ru-RU" sz="4600" dirty="0">
                <a:solidFill>
                  <a:srgbClr val="111111"/>
                </a:solidFill>
                <a:latin typeface="Monotype Corsiva" panose="03010101010201010101" pitchFamily="66" charset="0"/>
              </a:rPr>
              <a:t>игры, упражнения для профилактики и коррекции плоскостопия и осанки.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053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рмируемые компетентности: - Картинка 7495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D:\ДЛЯ САЙТА страничка БУКАТИНОЙ А.Х\Фотогалерея\bLsMvLQMSS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594" y="142852"/>
            <a:ext cx="3985051" cy="2241591"/>
          </a:xfrm>
          <a:prstGeom prst="rect">
            <a:avLst/>
          </a:prstGeom>
          <a:noFill/>
        </p:spPr>
      </p:pic>
      <p:pic>
        <p:nvPicPr>
          <p:cNvPr id="6146" name="Picture 2" descr="E:\Новая папка\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786058"/>
            <a:ext cx="3608851" cy="27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Новая папка\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0"/>
            <a:ext cx="3320819" cy="249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ЭКОЛОГИЯ фото\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33723"/>
            <a:ext cx="2386462" cy="424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Липовский ДС\Рабочий стол\РАБОЧИЙ СТОЛ\раскрас\i (26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2571744"/>
            <a:ext cx="2643180" cy="35242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рмируемые компетентности: - Картинка 7495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3"/>
            <a:ext cx="8229600" cy="9569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Технология проектной деятельности.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В своей работе использую 2 вида проектной деятельности: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Monotype Corsiva" panose="03010101010201010101" pitchFamily="66" charset="0"/>
              </a:rPr>
              <a:t>Творческий </a:t>
            </a:r>
            <a:r>
              <a:rPr lang="ru-RU" dirty="0" smtClean="0">
                <a:latin typeface="Monotype Corsiva" panose="03010101010201010101" pitchFamily="66" charset="0"/>
              </a:rPr>
              <a:t>проект;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Monotype Corsiva" panose="03010101010201010101" pitchFamily="66" charset="0"/>
              </a:rPr>
              <a:t>Исследовательский </a:t>
            </a:r>
            <a:r>
              <a:rPr lang="ru-RU" dirty="0" smtClean="0">
                <a:latin typeface="Monotype Corsiva" panose="03010101010201010101" pitchFamily="66" charset="0"/>
              </a:rPr>
              <a:t>проект;</a:t>
            </a:r>
          </a:p>
        </p:txBody>
      </p:sp>
      <p:pic>
        <p:nvPicPr>
          <p:cNvPr id="12290" name="Picture 2" descr="F:\ЭКОЛОГИЯ фото\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2991501" cy="398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ЭКОЛОГИЯ фото\IMG_20190521_1509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10136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233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Формируемые компетентности: - Картинка 7495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071934" y="1571612"/>
            <a:ext cx="4038600" cy="5001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i="0" dirty="0" smtClean="0">
                <a:solidFill>
                  <a:srgbClr val="7030A0"/>
                </a:solidFill>
                <a:effectLst/>
                <a:latin typeface="Monotype Corsiva" pitchFamily="66" charset="0"/>
              </a:rPr>
              <a:t>Я воспитатель и этим горжусь,</a:t>
            </a:r>
          </a:p>
          <a:p>
            <a:pPr marL="0" indent="0" algn="ctr">
              <a:buNone/>
            </a:pPr>
            <a:r>
              <a:rPr lang="ru-RU" sz="3200" i="0" dirty="0" smtClean="0">
                <a:solidFill>
                  <a:srgbClr val="7030A0"/>
                </a:solidFill>
                <a:effectLst/>
                <a:latin typeface="Monotype Corsiva" pitchFamily="66" charset="0"/>
              </a:rPr>
              <a:t>Что вместе с детьми жить на свете учусь,</a:t>
            </a:r>
          </a:p>
          <a:p>
            <a:pPr marL="0" indent="0" algn="ctr">
              <a:buNone/>
            </a:pPr>
            <a:r>
              <a:rPr lang="ru-RU" sz="3200" i="0" dirty="0" smtClean="0">
                <a:solidFill>
                  <a:srgbClr val="7030A0"/>
                </a:solidFill>
                <a:effectLst/>
                <a:latin typeface="Monotype Corsiva" pitchFamily="66" charset="0"/>
              </a:rPr>
              <a:t>Да, я актриса многих ролей.</a:t>
            </a:r>
          </a:p>
          <a:p>
            <a:pPr marL="0" indent="0" algn="ctr">
              <a:buNone/>
            </a:pPr>
            <a:r>
              <a:rPr lang="ru-RU" sz="3200" i="0" dirty="0" smtClean="0">
                <a:solidFill>
                  <a:srgbClr val="7030A0"/>
                </a:solidFill>
                <a:effectLst/>
                <a:latin typeface="Monotype Corsiva" pitchFamily="66" charset="0"/>
              </a:rPr>
              <a:t>Но главная роль заменять матерей!</a:t>
            </a:r>
            <a:endParaRPr lang="ru-RU" sz="3200" i="0" dirty="0">
              <a:solidFill>
                <a:srgbClr val="7030A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500042"/>
            <a:ext cx="302940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C:\Documents and Settings\Липовский ДС\Рабочий стол\РАБОЧИЙ СТОЛ\раскрас\i (3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643314"/>
            <a:ext cx="3571900" cy="2678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6901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рмируемые компетентности: - Картинка 7495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latin typeface="Monotype Corsiva" panose="03010101010201010101" pitchFamily="66" charset="0"/>
              </a:rPr>
              <a:t>Информационно-коммуникационные 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технологии.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В своей работе я</a:t>
            </a:r>
            <a:r>
              <a:rPr lang="ru-RU" dirty="0" smtClean="0">
                <a:latin typeface="Monotype Corsiva" panose="03010101010201010101" pitchFamily="66" charset="0"/>
              </a:rPr>
              <a:t> использую:</a:t>
            </a:r>
            <a:endParaRPr lang="ru-RU" dirty="0"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Monotype Corsiva" panose="03010101010201010101" pitchFamily="66" charset="0"/>
              </a:rPr>
              <a:t>К</a:t>
            </a:r>
            <a:r>
              <a:rPr lang="ru-RU" dirty="0" smtClean="0">
                <a:latin typeface="Monotype Corsiva" panose="03010101010201010101" pitchFamily="66" charset="0"/>
              </a:rPr>
              <a:t>омпьютер </a:t>
            </a:r>
            <a:r>
              <a:rPr lang="ru-RU" dirty="0">
                <a:latin typeface="Monotype Corsiva" panose="03010101010201010101" pitchFamily="66" charset="0"/>
              </a:rPr>
              <a:t>(презентации, просмотр различных роликов, </a:t>
            </a:r>
            <a:r>
              <a:rPr lang="ru-RU" dirty="0" err="1">
                <a:latin typeface="Monotype Corsiva" panose="03010101010201010101" pitchFamily="66" charset="0"/>
              </a:rPr>
              <a:t>видеоэкскурсии</a:t>
            </a:r>
            <a:r>
              <a:rPr lang="ru-RU" dirty="0">
                <a:latin typeface="Monotype Corsiva" panose="03010101010201010101" pitchFamily="66" charset="0"/>
              </a:rPr>
              <a:t>, просмотр мультфильмов</a:t>
            </a:r>
            <a:r>
              <a:rPr lang="ru-RU" dirty="0" smtClean="0">
                <a:latin typeface="Monotype Corsiva" panose="03010101010201010101" pitchFamily="66" charset="0"/>
              </a:rPr>
              <a:t>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Monotype Corsiva" panose="03010101010201010101" pitchFamily="66" charset="0"/>
              </a:rPr>
              <a:t>мультимедийный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>
                <a:latin typeface="Monotype Corsiva" panose="03010101010201010101" pitchFamily="66" charset="0"/>
              </a:rPr>
              <a:t>проектор;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Monotype Corsiva" panose="03010101010201010101" pitchFamily="66" charset="0"/>
              </a:rPr>
              <a:t>принтер</a:t>
            </a:r>
            <a:r>
              <a:rPr lang="ru-RU" dirty="0">
                <a:latin typeface="Monotype Corsiva" panose="03010101010201010101" pitchFamily="66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Monotype Corsiva" panose="03010101010201010101" pitchFamily="66" charset="0"/>
              </a:rPr>
              <a:t>видеомагнитофон</a:t>
            </a:r>
            <a:r>
              <a:rPr lang="ru-RU" dirty="0">
                <a:latin typeface="Monotype Corsiva" panose="03010101010201010101" pitchFamily="66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Monotype Corsiva" panose="03010101010201010101" pitchFamily="66" charset="0"/>
              </a:rPr>
              <a:t>телевизор</a:t>
            </a:r>
            <a:r>
              <a:rPr lang="ru-RU" dirty="0">
                <a:latin typeface="Monotype Corsiva" panose="03010101010201010101" pitchFamily="66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Monotype Corsiva" panose="03010101010201010101" pitchFamily="66" charset="0"/>
              </a:rPr>
              <a:t>магнитофон</a:t>
            </a:r>
            <a:r>
              <a:rPr lang="ru-RU" dirty="0">
                <a:latin typeface="Monotype Corsiva" panose="03010101010201010101" pitchFamily="66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Monotype Corsiva" panose="03010101010201010101" pitchFamily="66" charset="0"/>
              </a:rPr>
              <a:t>фотоаппарат</a:t>
            </a:r>
            <a:r>
              <a:rPr lang="ru-RU" dirty="0">
                <a:latin typeface="Monotype Corsiva" panose="03010101010201010101" pitchFamily="66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Monotype Corsiva" panose="03010101010201010101" pitchFamily="66" charset="0"/>
              </a:rPr>
              <a:t>видеокамера</a:t>
            </a:r>
            <a:r>
              <a:rPr lang="ru-RU" dirty="0">
                <a:latin typeface="Monotype Corsiva" panose="03010101010201010101" pitchFamily="66" charset="0"/>
              </a:rPr>
              <a:t>.</a:t>
            </a:r>
          </a:p>
          <a:p>
            <a:endParaRPr lang="ru-RU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48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рмируемые компетентности: - Картинка 7495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Игровые технологии.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В </a:t>
            </a:r>
            <a:r>
              <a:rPr lang="ru-RU" dirty="0" smtClean="0">
                <a:latin typeface="Monotype Corsiva" panose="03010101010201010101" pitchFamily="66" charset="0"/>
              </a:rPr>
              <a:t> своей работе  использую </a:t>
            </a:r>
            <a:r>
              <a:rPr lang="ru-RU" dirty="0">
                <a:latin typeface="Monotype Corsiva" panose="03010101010201010101" pitchFamily="66" charset="0"/>
              </a:rPr>
              <a:t>различные формы проведения игр</a:t>
            </a:r>
            <a:r>
              <a:rPr lang="ru-RU" dirty="0" smtClean="0">
                <a:latin typeface="Monotype Corsiva" panose="03010101010201010101" pitchFamily="66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Monotype Corsiva" panose="03010101010201010101" pitchFamily="66" charset="0"/>
              </a:rPr>
              <a:t> игры-фантазии и импровизации и многие другие</a:t>
            </a:r>
            <a:r>
              <a:rPr lang="ru-RU" dirty="0" smtClean="0">
                <a:latin typeface="Monotype Corsiva" panose="03010101010201010101" pitchFamily="66" charset="0"/>
              </a:rPr>
              <a:t>.</a:t>
            </a:r>
            <a:endParaRPr lang="ru-RU" dirty="0"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Monotype Corsiva" panose="03010101010201010101" pitchFamily="66" charset="0"/>
              </a:rPr>
              <a:t> путешествия</a:t>
            </a:r>
            <a:r>
              <a:rPr lang="ru-RU" dirty="0">
                <a:latin typeface="Monotype Corsiva" panose="03010101010201010101" pitchFamily="66" charset="0"/>
              </a:rPr>
              <a:t>;</a:t>
            </a:r>
            <a:endParaRPr lang="ru-RU" dirty="0" smtClean="0"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Monotype Corsiva" panose="03010101010201010101" pitchFamily="66" charset="0"/>
              </a:rPr>
              <a:t>конкурсы </a:t>
            </a:r>
            <a:r>
              <a:rPr lang="ru-RU" dirty="0">
                <a:latin typeface="Monotype Corsiva" panose="03010101010201010101" pitchFamily="66" charset="0"/>
              </a:rPr>
              <a:t>и </a:t>
            </a:r>
            <a:r>
              <a:rPr lang="ru-RU" dirty="0" smtClean="0">
                <a:latin typeface="Monotype Corsiva" panose="03010101010201010101" pitchFamily="66" charset="0"/>
              </a:rPr>
              <a:t>викторины</a:t>
            </a:r>
            <a:r>
              <a:rPr lang="ru-RU" dirty="0">
                <a:latin typeface="Monotype Corsiva" panose="03010101010201010101" pitchFamily="66" charset="0"/>
              </a:rPr>
              <a:t>;</a:t>
            </a:r>
            <a:endParaRPr lang="ru-RU" dirty="0" smtClean="0"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Monotype Corsiva" panose="03010101010201010101" pitchFamily="66" charset="0"/>
              </a:rPr>
              <a:t> развлечения</a:t>
            </a:r>
            <a:r>
              <a:rPr lang="ru-RU" dirty="0">
                <a:latin typeface="Monotype Corsiva" panose="03010101010201010101" pitchFamily="66" charset="0"/>
              </a:rPr>
              <a:t>;</a:t>
            </a:r>
            <a:endParaRPr lang="ru-RU" dirty="0" smtClean="0"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Monotype Corsiva" panose="03010101010201010101" pitchFamily="66" charset="0"/>
              </a:rPr>
              <a:t>сюжетно-ролевые игры;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dirty="0" smtClean="0">
              <a:latin typeface="Monotype Corsiva" panose="03010101010201010101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24944"/>
            <a:ext cx="2031107" cy="360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F:\ЭКОЛОГИЯ фото\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02226"/>
            <a:ext cx="2073455" cy="368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F:\ЭКОЛОГИЯ фото\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2053"/>
            <a:ext cx="3888432" cy="218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9746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рмируемые компетентности: - Картинка 7495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0" y="0"/>
            <a:ext cx="9011722" cy="6732982"/>
            <a:chOff x="0" y="0"/>
            <a:chExt cx="9011722" cy="6732982"/>
          </a:xfrm>
        </p:grpSpPr>
        <p:pic>
          <p:nvPicPr>
            <p:cNvPr id="4098" name="Picture 2" descr="E:\Новая папка\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74" y="0"/>
              <a:ext cx="2796648" cy="3728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E:\Новая папка\2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3979158"/>
              <a:ext cx="3608851" cy="2706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C:\Documents and Settings\Липовский ДС\Рабочий стол\РАБОЧИЙ СТОЛ\раскрас\i (25)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929066"/>
              <a:ext cx="3738554" cy="2803916"/>
            </a:xfrm>
            <a:prstGeom prst="rect">
              <a:avLst/>
            </a:prstGeom>
            <a:noFill/>
          </p:spPr>
        </p:pic>
        <p:pic>
          <p:nvPicPr>
            <p:cNvPr id="4099" name="Picture 3" descr="E:\Новая папка\1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1928802"/>
              <a:ext cx="3704861" cy="2778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46" name="Picture 2" descr="D:\ДЛЯ САЙТА страничка БУКАТИНОЙ А.Х\Фотогалерея\i9zPNV0jea8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2844" y="0"/>
              <a:ext cx="3809984" cy="214311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рмируемые компетентности: - Картинка 7495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Дополнительная образовательная программа художественной направленности 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«Мы волшебники»</a:t>
            </a:r>
            <a:endParaRPr lang="ru-RU" sz="3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Цель: </a:t>
            </a:r>
            <a:r>
              <a:rPr lang="ru-RU" dirty="0" smtClean="0">
                <a:latin typeface="Monotype Corsiva" pitchFamily="66" charset="0"/>
              </a:rPr>
              <a:t>Развивать у детей творческие способности, средствами нетрадиционного рисования.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Необычными вещами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Мы рисуем без труда. 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Что найдется под рукой – 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Все годится нам с тобой: 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Щётка старая зубная,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Соль и свечка восковая.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Из-под спичек коробок,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засушенный листок.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7170" name="Picture 2" descr="E:\Новая папка\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48878"/>
            <a:ext cx="2527075" cy="336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Липовский ДС\Рабочий стол\РАБОЧИЙ СТОЛ\раскрас\i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1029" y="3160705"/>
            <a:ext cx="2772971" cy="36972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рмируемые компетентности: - Картинка 7495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Дополнительная образовательная программа художественной направленности </a:t>
            </a: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«Радуга».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Цель: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Monotype Corsiva" pitchFamily="66" charset="0"/>
              </a:rPr>
              <a:t>Приобщить детей к танцевальному искусству;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Monotype Corsiva" pitchFamily="66" charset="0"/>
              </a:rPr>
              <a:t>Способствовать эстетическому и нравственному развитию дошкольников;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Monotype Corsiva" pitchFamily="66" charset="0"/>
              </a:rPr>
              <a:t>Привить детям основные навыки умения слушать музыку и передавать</a:t>
            </a:r>
          </a:p>
          <a:p>
            <a:pPr marL="0" indent="0">
              <a:buNone/>
            </a:pPr>
            <a:r>
              <a:rPr lang="ru-RU" dirty="0" smtClean="0">
                <a:latin typeface="Monotype Corsiva" pitchFamily="66" charset="0"/>
              </a:rPr>
              <a:t> в движении ее многообразие и </a:t>
            </a:r>
          </a:p>
          <a:p>
            <a:pPr marL="0" indent="0">
              <a:buNone/>
            </a:pP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                  красоту.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37112"/>
            <a:ext cx="306070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-15822"/>
            <a:ext cx="9144000" cy="6873822"/>
            <a:chOff x="0" y="-15822"/>
            <a:chExt cx="9144000" cy="6873822"/>
          </a:xfrm>
        </p:grpSpPr>
        <p:pic>
          <p:nvPicPr>
            <p:cNvPr id="3" name="Picture 2" descr="Формируемые компетентности: - Картинка 74958-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47" name="Picture 7" descr="F:\фотоИЕ\H7JUz3QUiuw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2517" y="3715476"/>
              <a:ext cx="3901483" cy="3142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" name="Picture 2" descr="C:\Documents and Settings\Липовский ДС\Рабочий стол\РАБОЧИЙ СТОЛ\раскрас\i (18)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5414" y="1928802"/>
              <a:ext cx="2696756" cy="3595675"/>
            </a:xfrm>
            <a:prstGeom prst="rect">
              <a:avLst/>
            </a:prstGeom>
            <a:noFill/>
          </p:spPr>
        </p:pic>
        <p:pic>
          <p:nvPicPr>
            <p:cNvPr id="10243" name="Picture 3" descr="F:\фотоИЕ\DSCF451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909" y="-15822"/>
              <a:ext cx="3639451" cy="2729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5" name="Picture 5" descr="F:\фотоИЕ\LHG9apyrWc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85" y="188640"/>
              <a:ext cx="3614026" cy="2710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F:\фотоИЕ\н5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75" y="4291491"/>
              <a:ext cx="3396860" cy="2547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79574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рмируемые компетентности: - Картинка 7495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Предметно-развивающая среда в группе  </a:t>
            </a:r>
            <a:br>
              <a:rPr lang="ru-RU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857232"/>
            <a:ext cx="4040188" cy="114300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/>
              </a:rPr>
              <a:t>Художественно — эстетический уголок «Акварелька».</a:t>
            </a:r>
            <a:endParaRPr lang="ru-RU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786314" y="2000240"/>
            <a:ext cx="4041775" cy="6429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Спортивный уголок.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" name="Объект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643050"/>
            <a:ext cx="4032448" cy="31683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2945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>
              <a:cs typeface=""/>
            </a:endParaRPr>
          </a:p>
        </p:txBody>
      </p:sp>
      <p:pic>
        <p:nvPicPr>
          <p:cNvPr id="13" name="Содержимое 12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3000372"/>
            <a:ext cx="4041775" cy="3033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рмируемые компетентности: - Картинка 74958-24" id="4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Текст 9"/>
          <p:cNvSpPr>
            <a:spLocks noGrp="1"/>
          </p:cNvSpPr>
          <p:nvPr>
            <p:ph idx="1" type="body"/>
          </p:nvPr>
        </p:nvSpPr>
        <p:spPr>
          <a:xfrm>
            <a:off x="214282" y="214290"/>
            <a:ext cx="4040188" cy="639762"/>
          </a:xfrm>
        </p:spPr>
        <p:txBody>
          <a:bodyPr>
            <a:normAutofit fontScale="85000" lnSpcReduction="20000"/>
          </a:bodyPr>
          <a:lstStyle/>
          <a:p>
            <a:r>
              <a:rPr dirty="0" lang="ru-RU" smtClean="0" sz="2600">
                <a:solidFill>
                  <a:srgbClr val="7030A0"/>
                </a:solidFill>
                <a:latin charset="0" pitchFamily="66" typeface="Monotype Corsiva"/>
                <a:cs pitchFamily="18" typeface="Times New Roman"/>
              </a:rPr>
              <a:t>Речевой уголок «</a:t>
            </a:r>
            <a:r>
              <a:rPr dirty="0" err="1" lang="ru-RU" smtClean="0" sz="2600">
                <a:solidFill>
                  <a:srgbClr val="7030A0"/>
                </a:solidFill>
                <a:latin charset="0" pitchFamily="66" typeface="Monotype Corsiva"/>
                <a:cs pitchFamily="18" typeface="Times New Roman"/>
              </a:rPr>
              <a:t>Книжкин</a:t>
            </a:r>
            <a:r>
              <a:rPr dirty="0" lang="ru-RU" smtClean="0" sz="2600">
                <a:solidFill>
                  <a:srgbClr val="7030A0"/>
                </a:solidFill>
                <a:latin charset="0" pitchFamily="66" typeface="Monotype Corsiva"/>
                <a:cs pitchFamily="18" typeface="Times New Roman"/>
              </a:rPr>
              <a:t> дом»</a:t>
            </a:r>
            <a:r>
              <a:rPr dirty="0" lang="ru-RU" smtClean="0">
                <a:solidFill>
                  <a:srgbClr val="7030A0"/>
                </a:solidFill>
                <a:latin charset="0" pitchFamily="66" typeface="Monotype Corsiva"/>
              </a:rPr>
              <a:t/>
            </a:r>
            <a:br>
              <a:rPr dirty="0" lang="ru-RU" smtClean="0">
                <a:solidFill>
                  <a:srgbClr val="7030A0"/>
                </a:solidFill>
                <a:latin charset="0" pitchFamily="66" typeface="Monotype Corsiva"/>
              </a:rPr>
            </a:br>
            <a:endParaRPr dirty="0" lang="ru-RU"/>
          </a:p>
        </p:txBody>
      </p:sp>
      <p:pic>
        <p:nvPicPr>
          <p:cNvPr id="5" name="Содержимое 4"/>
          <p:cNvPicPr>
            <a:picLocks noChangeAspect="1" noGrp="1"/>
          </p:cNvPicPr>
          <p:nvPr>
            <p:ph idx="2" sz="half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642918"/>
            <a:ext cx="4040188" cy="2664402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idx="3" sz="quarter" type="body"/>
          </p:nvPr>
        </p:nvSpPr>
        <p:spPr>
          <a:xfrm>
            <a:off x="4357686" y="0"/>
            <a:ext cx="4041775" cy="642918"/>
          </a:xfrm>
        </p:spPr>
        <p:txBody>
          <a:bodyPr/>
          <a:lstStyle/>
          <a:p>
            <a:r>
              <a:rPr dirty="0" lang="ru-RU" smtClean="0">
                <a:solidFill>
                  <a:srgbClr val="7030A0"/>
                </a:solidFill>
                <a:latin charset="0" pitchFamily="66" typeface="Monotype Corsiva"/>
                <a:cs pitchFamily="18" typeface="Times New Roman"/>
              </a:rPr>
              <a:t>Центр  (игротека) «</a:t>
            </a:r>
            <a:r>
              <a:rPr dirty="0" err="1" lang="ru-RU" smtClean="0">
                <a:solidFill>
                  <a:srgbClr val="7030A0"/>
                </a:solidFill>
                <a:latin charset="0" pitchFamily="66" typeface="Monotype Corsiva"/>
                <a:cs pitchFamily="18" typeface="Times New Roman"/>
              </a:rPr>
              <a:t>Любознайки</a:t>
            </a:r>
            <a:r>
              <a:rPr dirty="0" lang="ru-RU" smtClean="0">
                <a:solidFill>
                  <a:srgbClr val="7030A0"/>
                </a:solidFill>
                <a:latin charset="0" pitchFamily="66" typeface="Monotype Corsiva"/>
                <a:cs pitchFamily="18" typeface="Times New Roman"/>
              </a:rPr>
              <a:t>»</a:t>
            </a:r>
            <a:endParaRPr dirty="0"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3714752"/>
            <a:ext cx="4643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mtClean="0" sz="2800">
                <a:solidFill>
                  <a:srgbClr val="7030A0"/>
                </a:solidFill>
                <a:latin charset="0" pitchFamily="66" typeface="Monotype Corsiva"/>
                <a:cs pitchFamily="18" typeface="Times New Roman"/>
              </a:rPr>
              <a:t>              </a:t>
            </a:r>
            <a:endParaRPr b="1" dirty="0" lang="ru-RU" sz="2800">
              <a:solidFill>
                <a:srgbClr val="7030A0"/>
              </a:solidFill>
              <a:latin charset="0" pitchFamily="66" typeface="Monotype Corsiv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"/>
          <a:stretch>
            <a:fillRect/>
          </a:stretch>
        </p:blipFill>
        <p:spPr>
          <a:xfrm>
            <a:off x="4500562" y="642918"/>
            <a:ext cx="3077954" cy="310694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42910" y="3500438"/>
            <a:ext cx="3071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i="1" lang="ru-RU" smtClean="0" sz="2400">
                <a:solidFill>
                  <a:srgbClr val="7030A0"/>
                </a:solidFill>
                <a:latin charset="0" pitchFamily="66" typeface="Monotype Corsiva"/>
                <a:cs pitchFamily="18" typeface="Times New Roman"/>
              </a:rPr>
              <a:t>Центр «Безопасности»</a:t>
            </a:r>
            <a:endParaRPr dirty="0" lang="ru-RU" sz="2400">
              <a:solidFill>
                <a:srgbClr val="7030A0"/>
              </a:solidFill>
              <a:latin charset="0" pitchFamily="66" typeface="Monotype Corsiva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3979025"/>
            <a:ext cx="3724137" cy="2878975"/>
          </a:xfrm>
          <a:prstGeom prst="rect">
            <a:avLst/>
          </a:prstGeom>
        </p:spPr>
      </p:pic>
      <p:pic>
        <p:nvPicPr>
          <p:cNvPr id="15" name="Содержимое 14"/>
          <p:cNvPicPr>
            <a:picLocks noChangeAspect="1" noGrp="1"/>
          </p:cNvPicPr>
          <p:nvPr>
            <p:ph idx="4" sz="quarter"/>
          </p:nvPr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496" y="3785446"/>
            <a:ext cx="4041775" cy="3072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advTm="30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рмируемые компетентности: - Картинка 7495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214282" y="142852"/>
            <a:ext cx="4040188" cy="639762"/>
          </a:xfrm>
        </p:spPr>
        <p:txBody>
          <a:bodyPr>
            <a:normAutofit fontScale="77500" lnSpcReduction="20000"/>
          </a:bodyPr>
          <a:lstStyle/>
          <a:p>
            <a:r>
              <a:rPr lang="ru-RU" sz="30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/>
              </a:rPr>
              <a:t>Уголок природы  «Юный эколог».</a:t>
            </a:r>
            <a:r>
              <a:rPr lang="ru-RU" dirty="0" smtClean="0">
                <a:solidFill>
                  <a:schemeClr val="accent5"/>
                </a:solidFill>
              </a:rPr>
              <a:t/>
            </a:r>
            <a:br>
              <a:rPr lang="ru-RU" dirty="0" smtClean="0">
                <a:solidFill>
                  <a:schemeClr val="accent5"/>
                </a:solidFill>
              </a:rPr>
            </a:br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642918"/>
            <a:ext cx="3927764" cy="2834640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4357686" y="357166"/>
            <a:ext cx="4041775" cy="571504"/>
          </a:xfrm>
        </p:spPr>
        <p:txBody>
          <a:bodyPr>
            <a:normAutofit fontScale="85000" lnSpcReduction="10000"/>
          </a:bodyPr>
          <a:lstStyle/>
          <a:p>
            <a:r>
              <a:rPr lang="ru-RU" sz="26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/>
              </a:rPr>
              <a:t>Уголок  «Волшебная лаборатория»</a:t>
            </a:r>
            <a:endParaRPr lang="ru-RU" sz="26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686" y="642918"/>
            <a:ext cx="4286280" cy="267892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85720" y="3500438"/>
            <a:ext cx="3810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/>
              </a:rPr>
              <a:t>Центр «Юные патриоты»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4098252"/>
            <a:ext cx="3824974" cy="275974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429256" y="3500438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Уголок ряженья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000504"/>
            <a:ext cx="4358559" cy="2714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рмируемые компетентности: - Картинка 7495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/>
              </a:rPr>
              <a:t>Центр «Сюжетно – ролевых игр»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5648" y="2500306"/>
            <a:ext cx="3168352" cy="4140369"/>
          </a:xfrm>
          <a:prstGeom prst="rect">
            <a:avLst/>
          </a:prstGeom>
        </p:spPr>
      </p:pic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3429000"/>
            <a:ext cx="3241964" cy="32294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642918"/>
            <a:ext cx="3031265" cy="3657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рмируемые компетентности: - Картинка 74958-24" id="5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dirty="0" lang="ru-RU" smtClean="0">
                <a:solidFill>
                  <a:srgbClr val="7030A0"/>
                </a:solidFill>
                <a:latin charset="0" pitchFamily="66" typeface="Monotype Corsiva"/>
              </a:rPr>
              <a:t>Повышение квалификации.</a:t>
            </a:r>
            <a:endParaRPr dirty="0" lang="ru-RU">
              <a:solidFill>
                <a:srgbClr val="7030A0"/>
              </a:solidFill>
              <a:latin charset="0" pitchFamily="66" typeface="Monotype Corsiva"/>
            </a:endParaRPr>
          </a:p>
        </p:txBody>
      </p:sp>
      <p:pic>
        <p:nvPicPr>
          <p:cNvPr descr="G:\категорияы\повыш квалиф1 001.jpg" id="11267" name="Picture 3"/>
          <p:cNvPicPr>
            <a:picLocks noChangeArrowheads="1" noChangeAspect="1" noGrp="1"/>
          </p:cNvPicPr>
          <p:nvPr>
            <p:ph idx="1" sz="half"/>
          </p:nvPr>
        </p:nvPicPr>
        <p:blipFill>
          <a:blip cstate="print" r:embed="rId3"/>
          <a:srcRect b="-12"/>
          <a:stretch>
            <a:fillRect/>
          </a:stretch>
        </p:blipFill>
        <p:spPr bwMode="auto">
          <a:xfrm>
            <a:off x="428596" y="857232"/>
            <a:ext cx="4038600" cy="2841323"/>
          </a:xfrm>
          <a:prstGeom prst="rect">
            <a:avLst/>
          </a:prstGeom>
          <a:noFill/>
        </p:spPr>
      </p:pic>
      <p:pic>
        <p:nvPicPr>
          <p:cNvPr descr="G:\категорияы\повыш квалиф2 001.jpg" id="11268" name="Picture 4"/>
          <p:cNvPicPr>
            <a:picLocks noChangeArrowheads="1" noChangeAspect="1" noGrp="1"/>
          </p:cNvPicPr>
          <p:nvPr>
            <p:ph idx="2" sz="half"/>
          </p:nvPr>
        </p:nvPicPr>
        <p:blipFill>
          <a:blip cstate="print" r:embed="rId4"/>
          <a:srcRect b="54"/>
          <a:stretch>
            <a:fillRect/>
          </a:stretch>
        </p:blipFill>
        <p:spPr bwMode="auto">
          <a:xfrm>
            <a:off x="4643438" y="857232"/>
            <a:ext cx="4038600" cy="2868524"/>
          </a:xfrm>
          <a:prstGeom prst="rect">
            <a:avLst/>
          </a:prstGeom>
          <a:noFill/>
        </p:spPr>
      </p:pic>
      <p:pic>
        <p:nvPicPr>
          <p:cNvPr descr="G:\категорияы\повыш квалиф 001.jpg" id="11269" name="Picture 5"/>
          <p:cNvPicPr>
            <a:picLocks noChangeArrowheads="1" noChangeAspect="1"/>
          </p:cNvPicPr>
          <p:nvPr/>
        </p:nvPicPr>
        <p:blipFill>
          <a:blip cstate="print" r:embed="rId5"/>
          <a:srcRect b="58"/>
          <a:stretch>
            <a:fillRect/>
          </a:stretch>
        </p:blipFill>
        <p:spPr bwMode="auto">
          <a:xfrm>
            <a:off x="2500298" y="3862482"/>
            <a:ext cx="4361901" cy="29955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advTm="30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рмируемые компетентности: - Картинка 7495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Взаимодействие с социумом.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42844" y="571480"/>
            <a:ext cx="4143404" cy="857256"/>
          </a:xfrm>
        </p:spPr>
        <p:txBody>
          <a:bodyPr>
            <a:normAutofit lnSpcReduction="10000"/>
          </a:bodyPr>
          <a:lstStyle/>
          <a:p>
            <a:endParaRPr lang="ru-RU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Выступление в Доме творчества.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dirty="0">
              <a:latin typeface="Monotype Corsiva" pitchFamily="66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500562" y="571480"/>
            <a:ext cx="4041775" cy="500066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Взаимодействие со школой.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Picture 8" descr="F:\ЭКОЛОГИЯ фото\DSC054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3571876"/>
            <a:ext cx="2394149" cy="319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:\Новая папка\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3333773" cy="2500330"/>
          </a:xfrm>
          <a:prstGeom prst="rect">
            <a:avLst/>
          </a:prstGeom>
          <a:noFill/>
        </p:spPr>
      </p:pic>
      <p:pic>
        <p:nvPicPr>
          <p:cNvPr id="9219" name="Picture 3" descr="C:\Documents and Settings\Липовский ДС\Рабочий стол\РАБОЧИЙ СТОЛ\раскрас\i (3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1000108"/>
            <a:ext cx="3908413" cy="2931310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Взаимодействие с </a:t>
            </a:r>
            <a:r>
              <a:rPr lang="ru-RU" b="1" dirty="0" err="1" smtClean="0">
                <a:latin typeface="Monotype Corsiva" pitchFamily="66" charset="0"/>
              </a:rPr>
              <a:t>Гудвелли</a:t>
            </a:r>
            <a:r>
              <a:rPr lang="ru-RU" b="1" dirty="0" smtClean="0">
                <a:latin typeface="Monotype Corsiva" pitchFamily="66" charset="0"/>
              </a:rPr>
              <a:t>.</a:t>
            </a:r>
          </a:p>
        </p:txBody>
      </p:sp>
      <p:pic>
        <p:nvPicPr>
          <p:cNvPr id="9222" name="Picture 6" descr="F:\Новая папка\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4357696"/>
            <a:ext cx="3333739" cy="25003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рмируемые компетентности: - Картинка 7495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Методическая копилка.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Monotype Corsiva" pitchFamily="66" charset="0"/>
              </a:rPr>
              <a:t>Конспект  занятия по </a:t>
            </a:r>
            <a:r>
              <a:rPr lang="ru-RU" sz="2400" b="1" dirty="0" err="1" smtClean="0">
                <a:latin typeface="Monotype Corsiva" pitchFamily="66" charset="0"/>
              </a:rPr>
              <a:t>тестопластике</a:t>
            </a:r>
            <a:r>
              <a:rPr lang="ru-RU" sz="2400" b="1" dirty="0" smtClean="0">
                <a:latin typeface="Monotype Corsiva" pitchFamily="66" charset="0"/>
              </a:rPr>
              <a:t> «Игрушки для  Ёлочки». Презентация «Игрушки для Ёлочки».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Monotype Corsiva" pitchFamily="66" charset="0"/>
              </a:rPr>
              <a:t>Рабочая программа кружка «Юный скульптор».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Monotype Corsiva" pitchFamily="66" charset="0"/>
              </a:rPr>
              <a:t>Рабочая программа кружка «Занимательная математика».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Monotype Corsiva" pitchFamily="66" charset="0"/>
              </a:rPr>
              <a:t>Сценарий новогоднего утренника «Путешествие вокруг света».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err="1" smtClean="0">
                <a:latin typeface="Monotype Corsiva" pitchFamily="66" charset="0"/>
              </a:rPr>
              <a:t>Фотоотчет</a:t>
            </a:r>
            <a:r>
              <a:rPr lang="ru-RU" sz="2400" b="1" dirty="0" smtClean="0">
                <a:latin typeface="Monotype Corsiva" pitchFamily="66" charset="0"/>
              </a:rPr>
              <a:t> о новогоднем утреннике «Путешествие вокруг света».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Monotype Corsiva" pitchFamily="66" charset="0"/>
              </a:rPr>
              <a:t>Конспект занятия «Сохраним первоцветы!». Презентация «Сохраним первоцветы».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Monotype Corsiva" pitchFamily="66" charset="0"/>
              </a:rPr>
              <a:t>Конспект занятия «Берегите воду!»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Monotype Corsiva" pitchFamily="66" charset="0"/>
              </a:rPr>
              <a:t>Конспект занятия «День Земли».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Monotype Corsiva" pitchFamily="66" charset="0"/>
              </a:rPr>
              <a:t>Конспект занятия «Зеленый целитель». Презентация.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Monotype Corsiva" pitchFamily="66" charset="0"/>
              </a:rPr>
              <a:t>Конспект занятия «Мусор Земле не к лицу». Презентация.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Monotype Corsiva" pitchFamily="66" charset="0"/>
              </a:rPr>
              <a:t>«Всемирный день охраны окружающей среды».</a:t>
            </a:r>
          </a:p>
          <a:p>
            <a:pPr>
              <a:buFont typeface="Wingdings" pitchFamily="2" charset="2"/>
              <a:buChar char="ü"/>
            </a:pP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рмируемые компетентности: - Картинка 7495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Работа с педагогами.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Monotype Corsiva" pitchFamily="66" charset="0"/>
              </a:rPr>
              <a:t>Проведен мастер – класс по созданию </a:t>
            </a:r>
            <a:r>
              <a:rPr lang="ru-RU" dirty="0" err="1" smtClean="0">
                <a:latin typeface="Monotype Corsiva" pitchFamily="66" charset="0"/>
              </a:rPr>
              <a:t>лэпбука</a:t>
            </a:r>
            <a:r>
              <a:rPr lang="ru-RU" dirty="0" smtClean="0">
                <a:latin typeface="Monotype Corsiva" pitchFamily="66" charset="0"/>
              </a:rPr>
              <a:t> «Пожарная безопасность».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 lvl="0">
              <a:buFont typeface="Wingdings" pitchFamily="2" charset="2"/>
              <a:buChar char="ü"/>
            </a:pPr>
            <a:endParaRPr lang="ru-RU" dirty="0" smtClean="0">
              <a:latin typeface="Monotype Corsiva" pitchFamily="66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Monotype Corsiva" pitchFamily="66" charset="0"/>
              </a:rPr>
              <a:t>Консультация «Воспитание у дошкольников нравственно-волевых качеств при подготовке к школе».</a:t>
            </a:r>
          </a:p>
          <a:p>
            <a:pPr>
              <a:buFont typeface="Wingdings" pitchFamily="2" charset="2"/>
              <a:buChar char="ü"/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7" name="Picture 2" descr="C:\Documents and Settings\Липовский ДС\Рабочий стол\РАБОЧИЙ СТОЛ\раскрас\i (3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00240"/>
            <a:ext cx="3131606" cy="2348705"/>
          </a:xfrm>
          <a:prstGeom prst="rect">
            <a:avLst/>
          </a:prstGeom>
          <a:noFill/>
        </p:spPr>
      </p:pic>
      <p:pic>
        <p:nvPicPr>
          <p:cNvPr id="10" name="Picture 3" descr="C:\Documents and Settings\Липовский ДС\Рабочий стол\РАБОЧИЙ СТОЛ\раскрас\i (3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000240"/>
            <a:ext cx="3214710" cy="24110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рмируемые компетентности: - Картинка 7495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Тематические праздники.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85720" y="714356"/>
            <a:ext cx="4040188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Праздник Осени 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«Путешествие по осеннему краю».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Picture 2" descr="C:\Documents and Settings\Липовский ДС\Рабочий стол\ФОТО К ОСЕН.УТР,\0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357158" y="1357298"/>
            <a:ext cx="4040188" cy="2272606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3438" y="571480"/>
            <a:ext cx="4041775" cy="571504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«Масленица»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3" descr="C:\Documents and Settings\Липовский ДС\Рабочий стол\ФОТО К ОСЕН.УТР,\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14818"/>
            <a:ext cx="3438505" cy="258018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2844" y="378619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Выпускной «Прощай детский сад!»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6386" name="Picture 2" descr="F:\Новая папка\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214818"/>
            <a:ext cx="4381488" cy="246458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143372" y="3500438"/>
            <a:ext cx="4993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Новогодний праздник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 «Как встречают Новый год люди всех земных широт».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6387" name="Picture 3" descr="F:\м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071546"/>
            <a:ext cx="4286248" cy="24116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Формируемые компетентности: - Картинка 7495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14290"/>
            <a:ext cx="4040188" cy="639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День защитника отечества «Посвящается папам».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00562" y="214290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8 Марта.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Праздник Осени.</a:t>
            </a:r>
          </a:p>
          <a:p>
            <a:endParaRPr lang="ru-RU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928670"/>
            <a:ext cx="3500462" cy="261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Documents and Settings\Липовский ДС\Рабочий стол\РАБОЧИЙ СТОЛ\раскрас\i (3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588" y="3901144"/>
            <a:ext cx="2583135" cy="2865416"/>
          </a:xfrm>
          <a:prstGeom prst="rect">
            <a:avLst/>
          </a:prstGeom>
          <a:noFill/>
        </p:spPr>
      </p:pic>
      <p:pic>
        <p:nvPicPr>
          <p:cNvPr id="2051" name="Picture 3" descr="C:\Documents and Settings\Липовский ДС\Рабочий стол\РАБОЧИЙ СТОЛ\раскрас\i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857232"/>
            <a:ext cx="3543272" cy="2657454"/>
          </a:xfrm>
          <a:prstGeom prst="rect">
            <a:avLst/>
          </a:prstGeom>
          <a:noFill/>
        </p:spPr>
      </p:pic>
      <p:pic>
        <p:nvPicPr>
          <p:cNvPr id="2052" name="Picture 4" descr="C:\Documents and Settings\Липовский ДС\Рабочий стол\РАБОЧИЙ СТОЛ\раскрас\i (2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857628"/>
            <a:ext cx="3769747" cy="282731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428728" y="3571876"/>
            <a:ext cx="1640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Праздник Осени.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3500438"/>
            <a:ext cx="407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Выпускной  «Ждет нас школьная страна».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рмируемые компетентности: - Картинка 74958-24" id="2050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dirty="0" lang="ru-RU" smtClean="0">
                <a:solidFill>
                  <a:srgbClr val="7030A0"/>
                </a:solidFill>
                <a:latin charset="0" pitchFamily="66" typeface="Monotype Corsiva"/>
              </a:rPr>
              <a:t>Достижения моих воспитанников.</a:t>
            </a:r>
            <a:endParaRPr dirty="0" lang="ru-RU">
              <a:solidFill>
                <a:srgbClr val="7030A0"/>
              </a:solidFill>
              <a:latin charset="0" pitchFamily="66" typeface="Monotype Corsiva"/>
            </a:endParaRPr>
          </a:p>
        </p:txBody>
      </p:sp>
      <p:pic>
        <p:nvPicPr>
          <p:cNvPr descr="C:\Users\1111\Desktop\категорияы\1 место!!!!!!!! 001.jpg" id="8194" name="Picture 2"/>
          <p:cNvPicPr>
            <a:picLocks noChangeArrowheads="1" noChangeAspect="1" noGrp="1"/>
          </p:cNvPicPr>
          <p:nvPr>
            <p:ph idx="1"/>
          </p:nvPr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" r="43"/>
          <a:stretch/>
        </p:blipFill>
        <p:spPr bwMode="auto">
          <a:xfrm>
            <a:off x="107504" y="908720"/>
            <a:ext cx="2312500" cy="299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1111\Desktop\категорияы\3место! 001.jpg" id="8195" name="Picture 3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2160240" cy="297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1111\Desktop\категорияы\1место!!!!!!!!!!!!!! 001.jpg" id="8196" name="Picture 4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0" r="7"/>
          <a:stretch/>
        </p:blipFill>
        <p:spPr bwMode="auto">
          <a:xfrm>
            <a:off x="4774844" y="908720"/>
            <a:ext cx="207818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1111\Desktop\категорияы\3место!!!! 001.jpg" id="8197" name="Picture 5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5509" y="878028"/>
            <a:ext cx="2198491" cy="302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категорияы\алла 001.jpg" id="8198" name="Picture 6"/>
          <p:cNvPicPr>
            <a:picLocks noChangeArrowheads="1"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"/>
          <a:stretch/>
        </p:blipFill>
        <p:spPr bwMode="auto">
          <a:xfrm>
            <a:off x="7093527" y="3928291"/>
            <a:ext cx="1977775" cy="282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категорияы\вика 001.jpg" id="8199" name="Picture 7"/>
          <p:cNvPicPr>
            <a:picLocks noChangeArrowheads="1" noChangeAspect="1"/>
          </p:cNvPicPr>
          <p:nvPr/>
        </p:nvPicPr>
        <p:blipFill rotWithShape="1">
          <a:blip cstate="print"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"/>
          <a:stretch/>
        </p:blipFill>
        <p:spPr bwMode="auto">
          <a:xfrm>
            <a:off x="4774844" y="3971843"/>
            <a:ext cx="2002554" cy="291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категорияы\гто 001.jpg" id="8200" name="Picture 8"/>
          <p:cNvPicPr>
            <a:picLocks noChangeArrowheads="1" noChangeAspect="1"/>
          </p:cNvPicPr>
          <p:nvPr/>
        </p:nvPicPr>
        <p:blipFill rotWithShape="1">
          <a:blip cstate="print"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8"/>
          <a:stretch/>
        </p:blipFill>
        <p:spPr bwMode="auto">
          <a:xfrm>
            <a:off x="2669308" y="3939588"/>
            <a:ext cx="2011289" cy="289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категорияы\искорка 1 001.jpg" id="8201" name="Picture 9"/>
          <p:cNvPicPr>
            <a:picLocks noChangeArrowheads="1" noChangeAspect="1"/>
          </p:cNvPicPr>
          <p:nvPr/>
        </p:nvPicPr>
        <p:blipFill rotWithShape="1">
          <a:blip cstate="print"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" r="-86"/>
          <a:stretch/>
        </p:blipFill>
        <p:spPr bwMode="auto">
          <a:xfrm>
            <a:off x="387647" y="4037588"/>
            <a:ext cx="1883315" cy="27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advTm="30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рмируемые компетентности: - Картинка 74958-24" id="4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57532"/>
          </a:xfrm>
        </p:spPr>
        <p:txBody>
          <a:bodyPr>
            <a:normAutofit fontScale="90000"/>
          </a:bodyPr>
          <a:lstStyle/>
          <a:p>
            <a:r>
              <a:rPr dirty="0" lang="ru-RU" smtClean="0">
                <a:solidFill>
                  <a:srgbClr val="7030A0"/>
                </a:solidFill>
                <a:latin charset="0" pitchFamily="66" typeface="Monotype Corsiva"/>
              </a:rPr>
              <a:t>Дети – это наше будущее, правильное воспитание – это наше счастливое будущее, плохое воспитание – это наши слезы и горе.</a:t>
            </a:r>
            <a:br>
              <a:rPr dirty="0" lang="ru-RU" smtClean="0">
                <a:solidFill>
                  <a:srgbClr val="7030A0"/>
                </a:solidFill>
                <a:latin charset="0" pitchFamily="66" typeface="Monotype Corsiva"/>
              </a:rPr>
            </a:br>
            <a:endParaRPr dirty="0" lang="ru-RU">
              <a:solidFill>
                <a:srgbClr val="7030A0"/>
              </a:solidFill>
              <a:latin charset="0" pitchFamily="66" typeface="Monotype Corsiv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descr="G:\ЭКОЛОГИЯ фото\13.jpg" id="17410" name="Picture 2"/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429000"/>
            <a:ext cx="4429100" cy="2491369"/>
          </a:xfrm>
          <a:prstGeom prst="rect">
            <a:avLst/>
          </a:prstGeom>
          <a:noFill/>
        </p:spPr>
      </p:pic>
      <p:pic>
        <p:nvPicPr>
          <p:cNvPr descr="G:\ЭКОЛОГИЯ фото\12.jpg" id="17411" name="Picture 3"/>
          <p:cNvPicPr>
            <a:picLocks noChangeArrowheads="1" noChangeAspect="1"/>
          </p:cNvPicPr>
          <p:nvPr/>
        </p:nvPicPr>
        <p:blipFill>
          <a:blip r:embed="rId4"/>
          <a:srcRect b="5"/>
          <a:stretch>
            <a:fillRect/>
          </a:stretch>
        </p:blipFill>
        <p:spPr bwMode="auto">
          <a:xfrm>
            <a:off x="214282" y="2571744"/>
            <a:ext cx="3053943" cy="38260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advTm="30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рмируемые компетентности: - Картинка 74958-24" id="4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idx="1" type="body"/>
          </p:nvPr>
        </p:nvSpPr>
        <p:spPr>
          <a:xfrm>
            <a:off x="142844" y="214290"/>
            <a:ext cx="4040188" cy="639762"/>
          </a:xfrm>
        </p:spPr>
        <p:txBody>
          <a:bodyPr>
            <a:noAutofit/>
          </a:bodyPr>
          <a:lstStyle/>
          <a:p>
            <a:r>
              <a:rPr dirty="0" lang="ru-RU" smtClean="0" sz="4000">
                <a:solidFill>
                  <a:srgbClr val="7030A0"/>
                </a:solidFill>
                <a:latin charset="0" pitchFamily="66" typeface="Monotype Corsiva"/>
              </a:rPr>
              <a:t>Мои достижения. </a:t>
            </a:r>
            <a:endParaRPr dirty="0" lang="ru-RU" sz="4000"/>
          </a:p>
        </p:txBody>
      </p:sp>
      <p:pic>
        <p:nvPicPr>
          <p:cNvPr descr="C:\Users\1111\Desktop\категорияы\диплом5 001.jpg" id="9222" name="Picture 6"/>
          <p:cNvPicPr>
            <a:picLocks noChangeArrowheads="1" noChangeAspect="1" noGrp="1"/>
          </p:cNvPicPr>
          <p:nvPr>
            <p:ph idx="2" sz="half"/>
          </p:nvPr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1" y="857232"/>
            <a:ext cx="2357422" cy="324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8"/>
          <p:cNvSpPr>
            <a:spLocks noGrp="1"/>
          </p:cNvSpPr>
          <p:nvPr>
            <p:ph idx="3" sz="quarter" type="body"/>
          </p:nvPr>
        </p:nvSpPr>
        <p:spPr>
          <a:xfrm>
            <a:off x="4643438" y="571480"/>
            <a:ext cx="4041775" cy="1500198"/>
          </a:xfrm>
        </p:spPr>
        <p:txBody>
          <a:bodyPr>
            <a:noAutofit/>
          </a:bodyPr>
          <a:lstStyle/>
          <a:p>
            <a:endParaRPr dirty="0" lang="ru-RU" smtClean="0" sz="4000">
              <a:solidFill>
                <a:srgbClr val="7030A0"/>
              </a:solidFill>
              <a:latin charset="0" pitchFamily="66" typeface="Monotype Corsiva"/>
            </a:endParaRPr>
          </a:p>
          <a:p>
            <a:endParaRPr dirty="0" lang="ru-RU" smtClean="0" sz="4000">
              <a:solidFill>
                <a:srgbClr val="7030A0"/>
              </a:solidFill>
              <a:latin charset="0" pitchFamily="66" typeface="Monotype Corsiva"/>
            </a:endParaRPr>
          </a:p>
          <a:p>
            <a:r>
              <a:rPr dirty="0" lang="ru-RU" smtClean="0" sz="4000">
                <a:solidFill>
                  <a:srgbClr val="7030A0"/>
                </a:solidFill>
                <a:latin charset="0" pitchFamily="66" typeface="Monotype Corsiva"/>
              </a:rPr>
              <a:t>Мои публикации.</a:t>
            </a:r>
          </a:p>
          <a:p>
            <a:pPr algn="ctr"/>
            <a:r>
              <a:rPr dirty="0" lang="ru-RU" smtClean="0" sz="2800">
                <a:latin charset="0" pitchFamily="66" typeface="Monotype Corsiva"/>
              </a:rPr>
              <a:t>Статья в газете </a:t>
            </a:r>
          </a:p>
          <a:p>
            <a:pPr algn="ctr"/>
            <a:r>
              <a:rPr dirty="0" lang="ru-RU" smtClean="0" sz="2800">
                <a:latin charset="0" pitchFamily="66" typeface="Monotype Corsiva"/>
              </a:rPr>
              <a:t>« Трудовая новь»  «Посвящается папам».</a:t>
            </a:r>
            <a:endParaRPr dirty="0" lang="ru-RU" sz="2800">
              <a:latin charset="0" pitchFamily="66" typeface="Monotype Corsiva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4" sz="quarter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descr="F:\категорияы\диплом13 001.jpg" id="9218" name="Picture 2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857232"/>
            <a:ext cx="214682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F:\категорияы\диплом14 001.jpg" id="9219" name="Picture 3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049"/>
          <a:stretch/>
        </p:blipFill>
        <p:spPr bwMode="auto">
          <a:xfrm>
            <a:off x="428596" y="4143380"/>
            <a:ext cx="3865859" cy="28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G:\категорияы\газета1 001.jpg" id="12290" name="Picture 2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5214942" y="2223528"/>
            <a:ext cx="3071834" cy="42243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advTm="30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рмируемые компетентности: - Картинка 7495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576064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Мое </a:t>
            </a:r>
            <a:r>
              <a:rPr lang="ru-RU" sz="3600" dirty="0">
                <a:solidFill>
                  <a:srgbClr val="7030A0"/>
                </a:solidFill>
                <a:latin typeface="Monotype Corsiva" pitchFamily="66" charset="0"/>
              </a:rPr>
              <a:t>педагогическое кредо:</a:t>
            </a:r>
            <a:r>
              <a:rPr lang="ru-RU" sz="3600" dirty="0">
                <a:solidFill>
                  <a:prstClr val="black"/>
                </a:solidFill>
                <a:latin typeface="Monotype Corsiva" pitchFamily="66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ru-RU" sz="3600" dirty="0">
                <a:solidFill>
                  <a:prstClr val="black"/>
                </a:solidFill>
                <a:latin typeface="Monotype Corsiva" pitchFamily="66" charset="0"/>
              </a:rPr>
              <a:t>Пускай мне не суждено совершить подвиг, но я горжусь тем, что люди мне доверили самое дорогое – своих детей</a:t>
            </a:r>
            <a:r>
              <a:rPr lang="ru-RU" sz="3600" dirty="0" smtClean="0">
                <a:solidFill>
                  <a:prstClr val="black"/>
                </a:solidFill>
                <a:latin typeface="Monotype Corsiva" pitchFamily="66" charset="0"/>
              </a:rPr>
              <a:t>!</a:t>
            </a:r>
            <a:br>
              <a:rPr lang="ru-RU" sz="3600" dirty="0" smtClean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prstClr val="black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Мой девиз:</a:t>
            </a:r>
            <a:r>
              <a:rPr lang="ru-RU" sz="3600" dirty="0">
                <a:solidFill>
                  <a:prstClr val="black"/>
                </a:solidFill>
                <a:latin typeface="Monotype Corsiva" pitchFamily="66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prstClr val="black"/>
                </a:solidFill>
                <a:latin typeface="Monotype Corsiva" pitchFamily="66" charset="0"/>
              </a:rPr>
              <a:t>«Пришла в детский сад – улыбнись на пороге. Все то, что ты детям отдашь, тебе возвратится в итоге».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071942"/>
            <a:ext cx="8229600" cy="205422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5998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рмируемые компетентности: - Картинка 7495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>
                <a:latin typeface="Monotype Corsiva" pitchFamily="66" charset="0"/>
              </a:rPr>
              <a:t> </a:t>
            </a: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Целью</a:t>
            </a:r>
            <a:r>
              <a:rPr lang="ru-RU" sz="4800" dirty="0" smtClean="0">
                <a:latin typeface="Monotype Corsiva" pitchFamily="66" charset="0"/>
                <a:cs typeface="Times New Roman" pitchFamily="18" charset="0"/>
              </a:rPr>
              <a:t> моей работы в детском саду является-  всестороннее развитие детей дошкольного возраста, через различные виды детской деятельности.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ru-RU" dirty="0"/>
          </a:p>
        </p:txBody>
      </p:sp>
      <p:pic>
        <p:nvPicPr>
          <p:cNvPr id="10242" name="Picture 2" descr="F:\Новая папка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000504"/>
            <a:ext cx="3444884" cy="2583663"/>
          </a:xfrm>
          <a:prstGeom prst="rect">
            <a:avLst/>
          </a:prstGeom>
          <a:noFill/>
        </p:spPr>
      </p:pic>
      <p:pic>
        <p:nvPicPr>
          <p:cNvPr id="10243" name="Picture 3" descr="C:\Documents and Settings\Липовский ДС\Рабочий стол\РАБОЧИЙ СТОЛ\раскрас\i (1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938150"/>
            <a:ext cx="4238612" cy="28246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рмируемые компетентности: - Картинка 7495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Мои принципы работы: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Monotype Corsiva" pitchFamily="66" charset="0"/>
              </a:rPr>
              <a:t>Не быть назойливой: у каждого свой мир интересов и увлечений;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Monotype Corsiva" pitchFamily="66" charset="0"/>
              </a:rPr>
              <a:t>Уметь вставать на позицию ребенка, видеть в нем личность, индивидуальность;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Monotype Corsiva" pitchFamily="66" charset="0"/>
              </a:rPr>
              <a:t>Детям больше самостоятельности и права выбора;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Monotype Corsiva" pitchFamily="66" charset="0"/>
              </a:rPr>
              <a:t>Занимательность и увлечение как основа эмоционального фона;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Monotype Corsiva" pitchFamily="66" charset="0"/>
              </a:rPr>
              <a:t>Замечать не недостатки ребенка, а его динамику.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рмируемые компетентности: - Картинка 7495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Формы работы с детьми: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Monotype Corsiva" pitchFamily="66" charset="0"/>
              </a:rPr>
              <a:t>Индивидуальная работа;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Monotype Corsiva" pitchFamily="66" charset="0"/>
              </a:rPr>
              <a:t>Групповая форма работы;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Monotype Corsiva" pitchFamily="66" charset="0"/>
              </a:rPr>
              <a:t>Фронтальная форма работы;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5" name="Picture 1" descr="C:\Documents and Settings\Липовский ДС\Рабочий стол\ФОТО К ОСЕН.УТР,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071546"/>
            <a:ext cx="2696759" cy="3595678"/>
          </a:xfrm>
          <a:prstGeom prst="rect">
            <a:avLst/>
          </a:prstGeom>
          <a:noFill/>
        </p:spPr>
      </p:pic>
      <p:pic>
        <p:nvPicPr>
          <p:cNvPr id="3074" name="Picture 2" descr="E:\Новая папка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1050" y="3501008"/>
            <a:ext cx="2418606" cy="3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Новая папка\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24298"/>
            <a:ext cx="3599162" cy="269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049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рмируемые компетентности: - Картинка 7495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Формы работы с родителями: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400" dirty="0" smtClean="0">
                <a:latin typeface="Monotype Corsiva" pitchFamily="66" charset="0"/>
              </a:rPr>
              <a:t>Открытые занятия с детьми для родителей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>
                <a:latin typeface="Monotype Corsiva" pitchFamily="66" charset="0"/>
              </a:rPr>
              <a:t>Круглый стол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>
                <a:latin typeface="Monotype Corsiva" pitchFamily="66" charset="0"/>
              </a:rPr>
              <a:t>Тематические консультации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>
                <a:latin typeface="Monotype Corsiva" pitchFamily="66" charset="0"/>
              </a:rPr>
              <a:t>Групповые собрания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>
                <a:latin typeface="Monotype Corsiva" pitchFamily="66" charset="0"/>
              </a:rPr>
              <a:t>Семинар-практикум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>
                <a:latin typeface="Monotype Corsiva" pitchFamily="66" charset="0"/>
              </a:rPr>
              <a:t>Индивидуальные беседы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>
                <a:latin typeface="Monotype Corsiva" pitchFamily="66" charset="0"/>
              </a:rPr>
              <a:t>Совместные тематические дни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 smtClean="0">
                <a:latin typeface="Monotype Corsiva" pitchFamily="66" charset="0"/>
              </a:rPr>
              <a:t>Буклеты, памятки, передвижные выставки</a:t>
            </a:r>
            <a:endParaRPr lang="ru-RU" sz="3400" dirty="0"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854</Words>
  <Application>Microsoft Office PowerPoint</Application>
  <PresentationFormat>Экран (4:3)</PresentationFormat>
  <Paragraphs>178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Верхнеспасский филиал «Колосок»  МБДОУ Платоновский детский сад</vt:lpstr>
      <vt:lpstr>Слайд 2</vt:lpstr>
      <vt:lpstr>Повышение квалификации.</vt:lpstr>
      <vt:lpstr>Слайд 4</vt:lpstr>
      <vt:lpstr>Мое педагогическое кредо: Пускай мне не суждено совершить подвиг, но я горжусь тем, что люди мне доверили самое дорогое – своих детей!   Мой девиз: «Пришла в детский сад – улыбнись на пороге. Все то, что ты детям отдашь, тебе возвратится в итоге».</vt:lpstr>
      <vt:lpstr>Слайд 6</vt:lpstr>
      <vt:lpstr>Мои принципы работы:</vt:lpstr>
      <vt:lpstr>Формы работы с детьми:</vt:lpstr>
      <vt:lpstr>  Формы работы с родителями:</vt:lpstr>
      <vt:lpstr>Формы работы с родителями.</vt:lpstr>
      <vt:lpstr>Работа с родителями.</vt:lpstr>
      <vt:lpstr>Мы с родителями работаем в полном согласии и понимании.</vt:lpstr>
      <vt:lpstr>Благотворительная акция «Сдай макулатуру - спаси дерево». </vt:lpstr>
      <vt:lpstr>Педагогические технологии:</vt:lpstr>
      <vt:lpstr>Технология исследовательской деятельности.</vt:lpstr>
      <vt:lpstr>Слайд 16</vt:lpstr>
      <vt:lpstr>Здоровьесберегающие технологии.</vt:lpstr>
      <vt:lpstr>Слайд 18</vt:lpstr>
      <vt:lpstr>Технология проектной деятельности.</vt:lpstr>
      <vt:lpstr>Информационно-коммуникационные технологии.</vt:lpstr>
      <vt:lpstr>Игровые технологии.</vt:lpstr>
      <vt:lpstr>Слайд 22</vt:lpstr>
      <vt:lpstr>Дополнительная образовательная программа художественной направленности  «Мы волшебники»</vt:lpstr>
      <vt:lpstr>Дополнительная образовательная программа художественной направленности «Радуга».</vt:lpstr>
      <vt:lpstr>Слайд 25</vt:lpstr>
      <vt:lpstr>Предметно-развивающая среда в группе   </vt:lpstr>
      <vt:lpstr>Слайд 27</vt:lpstr>
      <vt:lpstr>Слайд 28</vt:lpstr>
      <vt:lpstr>Центр «Сюжетно – ролевых игр»</vt:lpstr>
      <vt:lpstr>Взаимодействие с социумом.</vt:lpstr>
      <vt:lpstr>Методическая копилка.</vt:lpstr>
      <vt:lpstr>Работа с педагогами.</vt:lpstr>
      <vt:lpstr>Тематические праздники.</vt:lpstr>
      <vt:lpstr>Слайд 34</vt:lpstr>
      <vt:lpstr>Достижения моих воспитанников.</vt:lpstr>
      <vt:lpstr>Дети – это наше будущее, правильное воспитание – это наше счастливое будущее, плохое воспитание – это наши слезы и горе.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User</cp:lastModifiedBy>
  <cp:revision>88</cp:revision>
  <dcterms:created xsi:type="dcterms:W3CDTF">2019-08-06T10:44:41Z</dcterms:created>
  <dcterms:modified xsi:type="dcterms:W3CDTF">2019-08-13T11:47:41Z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1673659</vt:lpwstr>
  </property>
  <property fmtid="{D5CDD505-2E9C-101B-9397-08002B2CF9AE}" name="NXPowerLiteSettings" pid="3">
    <vt:lpwstr>F5000400038000</vt:lpwstr>
  </property>
  <property fmtid="{D5CDD505-2E9C-101B-9397-08002B2CF9AE}" name="NXPowerLiteVersion" pid="4">
    <vt:lpwstr>D6.2.8</vt:lpwstr>
  </property>
</Properties>
</file>