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9" r:id="rId4"/>
    <p:sldId id="259" r:id="rId5"/>
    <p:sldId id="258" r:id="rId6"/>
    <p:sldId id="260" r:id="rId7"/>
    <p:sldId id="261" r:id="rId8"/>
    <p:sldId id="262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 autoAdjust="0"/>
    <p:restoredTop sz="94660"/>
  </p:normalViewPr>
  <p:slideViewPr>
    <p:cSldViewPr>
      <p:cViewPr varScale="1">
        <p:scale>
          <a:sx n="101" d="100"/>
          <a:sy n="101" d="100"/>
        </p:scale>
        <p:origin x="-10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A9D62-CE58-4C0B-B232-3D30C2B109F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12A26-7FE8-4278-A9EC-D38B85A27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95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12A26-7FE8-4278-A9EC-D38B85A27D9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14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8120-CCF5-4952-B5A7-78D4AE7400E3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72B0-2A67-4BF7-BAD3-1C88A2DD0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64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8120-CCF5-4952-B5A7-78D4AE7400E3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72B0-2A67-4BF7-BAD3-1C88A2DD0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217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8120-CCF5-4952-B5A7-78D4AE7400E3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72B0-2A67-4BF7-BAD3-1C88A2DD0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01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8120-CCF5-4952-B5A7-78D4AE7400E3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72B0-2A67-4BF7-BAD3-1C88A2DD0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81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8120-CCF5-4952-B5A7-78D4AE7400E3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72B0-2A67-4BF7-BAD3-1C88A2DD0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93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8120-CCF5-4952-B5A7-78D4AE7400E3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72B0-2A67-4BF7-BAD3-1C88A2DD0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67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8120-CCF5-4952-B5A7-78D4AE7400E3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72B0-2A67-4BF7-BAD3-1C88A2DD0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8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8120-CCF5-4952-B5A7-78D4AE7400E3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72B0-2A67-4BF7-BAD3-1C88A2DD0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07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8120-CCF5-4952-B5A7-78D4AE7400E3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72B0-2A67-4BF7-BAD3-1C88A2DD0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42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8120-CCF5-4952-B5A7-78D4AE7400E3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72B0-2A67-4BF7-BAD3-1C88A2DD0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97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8120-CCF5-4952-B5A7-78D4AE7400E3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72B0-2A67-4BF7-BAD3-1C88A2DD0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42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88120-CCF5-4952-B5A7-78D4AE7400E3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E72B0-2A67-4BF7-BAD3-1C88A2DD0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72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0648"/>
            <a:ext cx="7520880" cy="144016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МБДОУ ПЛАТОНОВСКИЙ ДЕТСКИЙ САД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2060848"/>
            <a:ext cx="712879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«Играем – речь развиваем» -                                                                                            формирование грамматических категорий.</a:t>
            </a:r>
          </a:p>
          <a:p>
            <a:pPr algn="ctr"/>
            <a:endParaRPr lang="ru-RU" sz="3600" b="1" dirty="0"/>
          </a:p>
          <a:p>
            <a:pPr algn="ctr"/>
            <a:endParaRPr lang="ru-RU" sz="3600" b="1" dirty="0" smtClean="0"/>
          </a:p>
          <a:p>
            <a:pPr algn="r"/>
            <a:r>
              <a:rPr lang="ru-RU" sz="2000" b="1" dirty="0" smtClean="0"/>
              <a:t>Севостьянова О. Ю.</a:t>
            </a:r>
          </a:p>
          <a:p>
            <a:pPr algn="r"/>
            <a:endParaRPr lang="ru-RU" sz="1400" b="1" dirty="0"/>
          </a:p>
          <a:p>
            <a:pPr algn="r"/>
            <a:endParaRPr lang="ru-RU" sz="1400" b="1" dirty="0" smtClean="0"/>
          </a:p>
          <a:p>
            <a:pPr algn="r"/>
            <a:endParaRPr lang="ru-RU" sz="1400" b="1" dirty="0"/>
          </a:p>
          <a:p>
            <a:pPr algn="r"/>
            <a:endParaRPr lang="ru-RU" sz="1400" b="1" dirty="0" smtClean="0"/>
          </a:p>
          <a:p>
            <a:pPr algn="r"/>
            <a:endParaRPr lang="ru-RU" sz="1400" b="1" dirty="0"/>
          </a:p>
          <a:p>
            <a:pPr algn="ctr"/>
            <a:r>
              <a:rPr lang="ru-RU" sz="1400" b="1" dirty="0" smtClean="0"/>
              <a:t>2021 г.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918468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07605" y="764704"/>
            <a:ext cx="7128792" cy="5688632"/>
          </a:xfrm>
        </p:spPr>
        <p:txBody>
          <a:bodyPr>
            <a:normAutofit/>
          </a:bodyPr>
          <a:lstStyle/>
          <a:p>
            <a:pPr marL="0" lvl="0" indent="457200" algn="just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 развитии речи дошкольников и коррекции ее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нарушений одно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 ведущих мест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занимает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формирование лексико-грамматических навыков —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одна из основных задач коррекционного обучения и воспитания детей с тяжелыми нарушениями речи. 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Формирование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лексико-грамматического строя речи — это длительный и трудоемкий процесс.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детей, страдающих ОНР, даже при слабой выраженности дефекта освоение падежного управления, изменение по падежам является одним из наиболее сложных разделов обучения. </a:t>
            </a:r>
            <a:r>
              <a:rPr lang="ru-RU" sz="1600" dirty="0" smtClean="0">
                <a:effectLst/>
                <a:latin typeface="Times New Roman" pitchFamily="18" charset="0"/>
                <a:ea typeface="Arial Unicode MS"/>
                <a:cs typeface="Times New Roman" pitchFamily="18" charset="0"/>
              </a:rPr>
              <a:t>Этот раздел программы по развитию речи требует длительной работы и большого количества упражнений. </a:t>
            </a:r>
            <a:endParaRPr lang="ru-RU" sz="1600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Основным средством формирования грамматически правильной речи является обучение, которое проводится на специальных занятиях. Задача работы на таких занятиях заключается в обучении практическому изменению слов по падежам и числам</a:t>
            </a:r>
            <a:r>
              <a:rPr lang="ru-RU" sz="1600" dirty="0" smtClean="0">
                <a:latin typeface="Times New Roman"/>
                <a:ea typeface="Times New Roman"/>
              </a:rPr>
              <a:t>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marL="0" marR="71755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sz="1600" dirty="0" smtClean="0">
              <a:effectLst/>
              <a:latin typeface="Times New Roman"/>
              <a:ea typeface="Arial Unicode MS"/>
            </a:endParaRPr>
          </a:p>
          <a:p>
            <a:pPr marL="0" indent="457200"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23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03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ИМЕНИТЕЛЬНЫЙ ПАДЕЖ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536374"/>
            <a:ext cx="784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«Назови ласково» </a:t>
            </a:r>
            <a:r>
              <a:rPr lang="ru-RU" dirty="0" smtClean="0">
                <a:solidFill>
                  <a:prstClr val="black"/>
                </a:solidFill>
              </a:rPr>
              <a:t>                               </a:t>
            </a:r>
            <a:r>
              <a:rPr lang="ru-RU" dirty="0" smtClean="0">
                <a:solidFill>
                  <a:prstClr val="black"/>
                </a:solidFill>
              </a:rPr>
              <a:t>                                                «Лото»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 (мяч – мячик…)                                                                   (у меня – лимон, киви….)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«4 лишний»</a:t>
            </a:r>
            <a:endParaRPr lang="ru-RU" dirty="0" smtClean="0"/>
          </a:p>
          <a:p>
            <a:r>
              <a:rPr lang="ru-RU" dirty="0" smtClean="0">
                <a:solidFill>
                  <a:prstClr val="black"/>
                </a:solidFill>
              </a:rPr>
              <a:t>                                                          «</a:t>
            </a:r>
            <a:r>
              <a:rPr lang="ru-RU" dirty="0">
                <a:solidFill>
                  <a:prstClr val="black"/>
                </a:solidFill>
              </a:rPr>
              <a:t>Один-много</a:t>
            </a:r>
            <a:r>
              <a:rPr lang="ru-RU" dirty="0" smtClean="0">
                <a:solidFill>
                  <a:prstClr val="black"/>
                </a:solidFill>
              </a:rPr>
              <a:t>»</a:t>
            </a:r>
          </a:p>
          <a:p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                                                        (жук – жуки…)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«Скажи наоборот»                                                               «Назови одним словом»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364" y="2711867"/>
            <a:ext cx="1054920" cy="148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37"/>
          <a:stretch/>
        </p:blipFill>
        <p:spPr bwMode="auto">
          <a:xfrm>
            <a:off x="2987824" y="1124744"/>
            <a:ext cx="2801324" cy="148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34" y="4682682"/>
            <a:ext cx="2726948" cy="153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89253"/>
            <a:ext cx="1777919" cy="221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90544"/>
            <a:ext cx="2175715" cy="163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97152"/>
            <a:ext cx="2159036" cy="152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376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9" y="-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CC00"/>
                </a:solidFill>
              </a:rPr>
              <a:t>РОДИТЕЛЬНЫЙ ПАДЕЖ</a:t>
            </a:r>
            <a:endParaRPr lang="ru-RU" dirty="0">
              <a:solidFill>
                <a:srgbClr val="00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010" y="119675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 </a:t>
            </a:r>
            <a:r>
              <a:rPr lang="ru-RU" dirty="0" smtClean="0"/>
              <a:t>     </a:t>
            </a:r>
            <a:r>
              <a:rPr lang="ru-RU" dirty="0" smtClean="0"/>
              <a:t>«Назови много»               </a:t>
            </a:r>
            <a:r>
              <a:rPr lang="ru-RU" dirty="0" smtClean="0"/>
              <a:t>    </a:t>
            </a:r>
            <a:r>
              <a:rPr lang="ru-RU" dirty="0" smtClean="0">
                <a:solidFill>
                  <a:prstClr val="black"/>
                </a:solidFill>
              </a:rPr>
              <a:t>«</a:t>
            </a:r>
            <a:r>
              <a:rPr lang="ru-RU" dirty="0">
                <a:solidFill>
                  <a:prstClr val="black"/>
                </a:solidFill>
              </a:rPr>
              <a:t>Чего не стало</a:t>
            </a:r>
            <a:r>
              <a:rPr lang="ru-RU" dirty="0" smtClean="0">
                <a:solidFill>
                  <a:prstClr val="black"/>
                </a:solidFill>
              </a:rPr>
              <a:t>?»            </a:t>
            </a:r>
            <a:r>
              <a:rPr lang="ru-RU" dirty="0" smtClean="0">
                <a:solidFill>
                  <a:prstClr val="black"/>
                </a:solidFill>
              </a:rPr>
              <a:t>      «</a:t>
            </a:r>
            <a:r>
              <a:rPr lang="ru-RU" dirty="0" smtClean="0">
                <a:solidFill>
                  <a:prstClr val="black"/>
                </a:solidFill>
              </a:rPr>
              <a:t>Чей хвост»            </a:t>
            </a:r>
            <a:r>
              <a:rPr lang="ru-RU" dirty="0" smtClean="0"/>
              <a:t> (много тазов, зонтов…)        (нет рыбы, яблока…)         (хвост волка, зайца…)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</a:t>
            </a:r>
            <a:r>
              <a:rPr lang="ru-RU" dirty="0" smtClean="0"/>
              <a:t>«Без чего?»                      </a:t>
            </a:r>
            <a:r>
              <a:rPr lang="ru-RU" dirty="0" smtClean="0"/>
              <a:t>  </a:t>
            </a:r>
            <a:r>
              <a:rPr lang="ru-RU" dirty="0" smtClean="0"/>
              <a:t>«У кого кто»</a:t>
            </a:r>
          </a:p>
          <a:p>
            <a:r>
              <a:rPr lang="ru-RU" dirty="0" smtClean="0"/>
              <a:t>                                                    (дом без окна…)           (слоненок – у слонихи…)</a:t>
            </a:r>
            <a:endParaRPr lang="ru-RU" dirty="0"/>
          </a:p>
          <a:p>
            <a:r>
              <a:rPr lang="ru-RU" dirty="0" smtClean="0"/>
              <a:t>«Из чего мы сделаны</a:t>
            </a:r>
            <a:r>
              <a:rPr lang="ru-RU" dirty="0" smtClean="0"/>
              <a:t>»</a:t>
            </a:r>
          </a:p>
          <a:p>
            <a:r>
              <a:rPr lang="ru-RU" dirty="0" smtClean="0"/>
              <a:t>(коробка – из картона…)</a:t>
            </a:r>
            <a:endParaRPr lang="ru-RU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25"/>
          <a:stretch/>
        </p:blipFill>
        <p:spPr bwMode="auto">
          <a:xfrm>
            <a:off x="1097809" y="1844821"/>
            <a:ext cx="1922576" cy="208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275" y="1937977"/>
            <a:ext cx="1882309" cy="143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248" y="4210888"/>
            <a:ext cx="1585917" cy="194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2852863" cy="186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2" y="4710458"/>
            <a:ext cx="2023967" cy="142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13684"/>
            <a:ext cx="2307698" cy="148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842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ДАТЕЛЬНЫЙ ПАДЕЖ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340768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«</a:t>
            </a:r>
            <a:r>
              <a:rPr lang="ru-RU" dirty="0" smtClean="0"/>
              <a:t>Где живут продукты»         </a:t>
            </a:r>
            <a:r>
              <a:rPr lang="ru-RU" dirty="0" smtClean="0"/>
              <a:t>    </a:t>
            </a:r>
            <a:r>
              <a:rPr lang="ru-RU" dirty="0" smtClean="0"/>
              <a:t>«Кому это нужно»        </a:t>
            </a:r>
            <a:r>
              <a:rPr lang="ru-RU" dirty="0" smtClean="0"/>
              <a:t>        </a:t>
            </a:r>
            <a:r>
              <a:rPr lang="ru-RU" dirty="0" smtClean="0"/>
              <a:t>«Для кого угощение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   (хлеб – в хлебнице…)       (косточка нужна собаке…)         (орехи дам белке…)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«Кому нужны эти предметы» </a:t>
            </a:r>
            <a:r>
              <a:rPr lang="ru-RU" dirty="0" smtClean="0"/>
              <a:t>          </a:t>
            </a:r>
            <a:r>
              <a:rPr lang="ru-RU" dirty="0" smtClean="0"/>
              <a:t>«Чему что не хватает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        (доска - учителю…)                  (ножка – стулу, ручка – ведру…)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94" y="2060848"/>
            <a:ext cx="2160240" cy="162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26" y="2126715"/>
            <a:ext cx="2201577" cy="155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157" y="2126715"/>
            <a:ext cx="1612920" cy="22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142" y="4718926"/>
            <a:ext cx="1561145" cy="206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85" y="4847305"/>
            <a:ext cx="1215678" cy="83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4847305"/>
            <a:ext cx="1103515" cy="75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950" y="5750002"/>
            <a:ext cx="1074020" cy="74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867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ВИНИТЕЛЬНЫЙ ПАДЕЖ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412776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«Что забыл нарисовать художник</a:t>
            </a:r>
            <a:r>
              <a:rPr lang="ru-RU" dirty="0" smtClean="0"/>
              <a:t>?»                                             «Магазин»</a:t>
            </a:r>
          </a:p>
          <a:p>
            <a:r>
              <a:rPr lang="ru-RU" dirty="0" smtClean="0"/>
              <a:t> (у часов – стрелку, у мышки – хвост…))                  (я купил бананы, грушу, капусту…) </a:t>
            </a:r>
          </a:p>
          <a:p>
            <a:endParaRPr lang="ru-RU" dirty="0"/>
          </a:p>
          <a:p>
            <a:r>
              <a:rPr lang="ru-RU" dirty="0" smtClean="0"/>
              <a:t>                                                          «Оденем куклу»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(я надела куртку, майку…)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«Повар»                                                                        «Сажаем грядку»</a:t>
            </a:r>
          </a:p>
          <a:p>
            <a:r>
              <a:rPr lang="ru-RU" dirty="0" smtClean="0"/>
              <a:t>(я варю кашу, жарю рыбу…)                                      (Сажаю морковку, капусту, тыкву…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Поливаю огурцы, редиску, кабачки…)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67" y="2154344"/>
            <a:ext cx="197439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40721"/>
            <a:ext cx="2472383" cy="148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80" y="4562017"/>
            <a:ext cx="2441634" cy="193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40851"/>
            <a:ext cx="2138354" cy="166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897" y="2973266"/>
            <a:ext cx="1815197" cy="129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70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ТВОРИТЕЛЬНЫЙ ПАДЕЖ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436" y="1338366"/>
            <a:ext cx="78420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«Что чем делают</a:t>
            </a:r>
            <a:r>
              <a:rPr lang="ru-RU" dirty="0" smtClean="0"/>
              <a:t>»                       </a:t>
            </a:r>
            <a:r>
              <a:rPr lang="ru-RU" dirty="0" smtClean="0"/>
              <a:t>«Кто с кем живет»           </a:t>
            </a:r>
            <a:r>
              <a:rPr lang="ru-RU" dirty="0" smtClean="0"/>
              <a:t>  </a:t>
            </a:r>
            <a:r>
              <a:rPr lang="ru-RU" dirty="0" smtClean="0"/>
              <a:t>«Когда это бывает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 (пилой – пилят…)                     (Кошка – с котятами…)          (весной, зимой…)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«Кто кем был, что чем было»                            «Кто чем питается</a:t>
            </a:r>
            <a:r>
              <a:rPr lang="ru-RU" dirty="0" smtClean="0"/>
              <a:t>»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(корова – травой…)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49" y="1952062"/>
            <a:ext cx="1398737" cy="94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852" y="1952062"/>
            <a:ext cx="1367111" cy="93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49" y="3038652"/>
            <a:ext cx="1332531" cy="67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01333"/>
            <a:ext cx="1725613" cy="112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638" y="2032810"/>
            <a:ext cx="2218382" cy="15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0192" y="2038153"/>
            <a:ext cx="2105008" cy="154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76" y="4527043"/>
            <a:ext cx="1904397" cy="131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18" y="4495187"/>
            <a:ext cx="1506910" cy="124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825" y="5664763"/>
            <a:ext cx="1302356" cy="96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24398"/>
            <a:ext cx="2648350" cy="187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361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ПРЕДЛОЖНЫЙ ПАДЕЖ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412776"/>
            <a:ext cx="8280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«Кто где живет»           </a:t>
            </a:r>
            <a:r>
              <a:rPr lang="ru-RU" dirty="0" smtClean="0"/>
              <a:t>      </a:t>
            </a:r>
            <a:r>
              <a:rPr lang="ru-RU" dirty="0" smtClean="0"/>
              <a:t>«Что где растет</a:t>
            </a:r>
            <a:r>
              <a:rPr lang="ru-RU" dirty="0" smtClean="0"/>
              <a:t>»                                   «На чем»</a:t>
            </a:r>
          </a:p>
          <a:p>
            <a:r>
              <a:rPr lang="ru-RU" dirty="0" smtClean="0"/>
              <a:t>(собака – в будке…)         (желуди на дубе…)          (обезьяна на дереве, на пеньке…)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«Кто в чем»</a:t>
            </a:r>
          </a:p>
          <a:p>
            <a:r>
              <a:rPr lang="ru-RU" dirty="0" smtClean="0"/>
              <a:t>Девочки ходят - в платьях…</a:t>
            </a:r>
          </a:p>
          <a:p>
            <a:r>
              <a:rPr lang="ru-RU" dirty="0" smtClean="0"/>
              <a:t>Мальчики ходят –в штанах…)                                       «Что в чем»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(книги - на столе, карандаши – в стакане…)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8" y="2208743"/>
            <a:ext cx="259554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43564"/>
            <a:ext cx="2376264" cy="171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13082"/>
            <a:ext cx="2864237" cy="199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748" y="4791436"/>
            <a:ext cx="1728192" cy="86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89" y="5635889"/>
            <a:ext cx="1426766" cy="103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02" y="5635889"/>
            <a:ext cx="1383624" cy="103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06095"/>
            <a:ext cx="1719511" cy="147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724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78"/>
            <a:ext cx="9139493" cy="685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427168" cy="4896544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2708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408</Words>
  <Application>Microsoft Office PowerPoint</Application>
  <PresentationFormat>Экран (4:3)</PresentationFormat>
  <Paragraphs>95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ИМЕНИТЕЛЬНЫЙ ПАДЕЖ</vt:lpstr>
      <vt:lpstr>РОДИТЕЛЬНЫЙ ПАДЕЖ</vt:lpstr>
      <vt:lpstr>ДАТЕЛЬНЫЙ ПАДЕЖ</vt:lpstr>
      <vt:lpstr>ВИНИТЕЛЬНЫЙ ПАДЕЖ</vt:lpstr>
      <vt:lpstr>ТВОРИТЕЛЬНЫЙ ПАДЕЖ</vt:lpstr>
      <vt:lpstr>ПРЕДЛОЖНЫЙ ПАДЕЖ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2021-02-13T21:07:02Z</dcterms:created>
  <dcterms:modified xsi:type="dcterms:W3CDTF">2021-02-15T08:51:48Z</dcterms:modified>
</cp:coreProperties>
</file>