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64" r:id="rId2"/>
    <p:sldId id="267" r:id="rId3"/>
    <p:sldId id="268" r:id="rId4"/>
    <p:sldId id="269" r:id="rId5"/>
    <p:sldId id="270" r:id="rId6"/>
    <p:sldId id="263" r:id="rId7"/>
    <p:sldId id="271" r:id="rId8"/>
    <p:sldId id="272" r:id="rId9"/>
    <p:sldId id="273" r:id="rId10"/>
    <p:sldId id="274" r:id="rId11"/>
    <p:sldId id="275" r:id="rId12"/>
    <p:sldId id="276" r:id="rId13"/>
    <p:sldId id="256" r:id="rId14"/>
  </p:sldIdLst>
  <p:sldSz cx="9144000" cy="6858000" type="screen4x3"/>
  <p:notesSz cx="6858000" cy="9144000"/>
  <p:embeddedFontLst>
    <p:embeddedFont>
      <p:font typeface="Rubius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9900"/>
    <a:srgbClr val="00CC00"/>
    <a:srgbClr val="006600"/>
    <a:srgbClr val="A80054"/>
    <a:srgbClr val="007A77"/>
    <a:srgbClr val="005654"/>
    <a:srgbClr val="B45608"/>
    <a:srgbClr val="CC0066"/>
    <a:srgbClr val="A42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70" d="100"/>
          <a:sy n="70" d="100"/>
        </p:scale>
        <p:origin x="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B5BAD-9F63-4BB0-8C5F-9740F23531C5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9E27E-ED3A-45F7-9F58-5ACB0C4A8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16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9E27E-ED3A-45F7-9F58-5ACB0C4A861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0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548680"/>
            <a:ext cx="5328592" cy="500066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rgbClr val="006600"/>
                </a:solidFill>
                <a:effectLst/>
              </a:rPr>
              <a:t>Муниципальное бюджетное дошкольное образовательное учреждение </a:t>
            </a:r>
            <a:br>
              <a:rPr lang="ru-RU" sz="1800" b="1" i="1" dirty="0" smtClean="0">
                <a:solidFill>
                  <a:srgbClr val="006600"/>
                </a:solidFill>
                <a:effectLst/>
              </a:rPr>
            </a:br>
            <a:r>
              <a:rPr lang="ru-RU" sz="1800" b="1" i="1" dirty="0" smtClean="0">
                <a:solidFill>
                  <a:srgbClr val="006600"/>
                </a:solidFill>
                <a:effectLst/>
              </a:rPr>
              <a:t>Платоновский детский сад</a:t>
            </a:r>
            <a:endParaRPr lang="ru-RU" sz="1800" b="1" i="1" dirty="0">
              <a:solidFill>
                <a:srgbClr val="0066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861048"/>
            <a:ext cx="5688632" cy="1728192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b="1" dirty="0" smtClean="0"/>
          </a:p>
          <a:p>
            <a:pPr algn="ctr"/>
            <a:endParaRPr lang="ru-RU" sz="4600" dirty="0" smtClean="0"/>
          </a:p>
          <a:p>
            <a:pPr algn="ctr"/>
            <a:endParaRPr lang="ru-RU" sz="4600" dirty="0"/>
          </a:p>
          <a:p>
            <a:pPr algn="ctr"/>
            <a:endParaRPr lang="ru-RU" sz="7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74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7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6400" b="1" i="1" dirty="0" smtClean="0">
                <a:solidFill>
                  <a:srgbClr val="006600"/>
                </a:solidFill>
              </a:rPr>
              <a:t>                              </a:t>
            </a:r>
            <a:r>
              <a:rPr lang="en-US" sz="6400" b="1" i="1" dirty="0" smtClean="0">
                <a:solidFill>
                  <a:srgbClr val="006600"/>
                </a:solidFill>
              </a:rPr>
              <a:t> </a:t>
            </a:r>
            <a:r>
              <a:rPr lang="ru-RU" sz="7200" dirty="0" smtClean="0">
                <a:solidFill>
                  <a:srgbClr val="006600"/>
                </a:solidFill>
                <a:latin typeface="Rubius" panose="020B0604020202020204" charset="0"/>
              </a:rPr>
              <a:t>Воспитатель</a:t>
            </a:r>
            <a:r>
              <a:rPr lang="ru-RU" sz="7200" dirty="0">
                <a:solidFill>
                  <a:srgbClr val="006600"/>
                </a:solidFill>
                <a:latin typeface="Rubius" panose="020B0604020202020204" charset="0"/>
              </a:rPr>
              <a:t>:</a:t>
            </a:r>
          </a:p>
          <a:p>
            <a:pPr algn="l"/>
            <a:r>
              <a:rPr lang="ru-RU" sz="7200" dirty="0">
                <a:solidFill>
                  <a:srgbClr val="006600"/>
                </a:solidFill>
                <a:latin typeface="Rubius" panose="020B0604020202020204" charset="0"/>
              </a:rPr>
              <a:t>                            </a:t>
            </a:r>
            <a:r>
              <a:rPr lang="ru-RU" sz="7200" dirty="0" err="1" smtClean="0">
                <a:solidFill>
                  <a:srgbClr val="006600"/>
                </a:solidFill>
                <a:latin typeface="Rubius" panose="020B0604020202020204" charset="0"/>
              </a:rPr>
              <a:t>Овчинникова</a:t>
            </a:r>
            <a:r>
              <a:rPr lang="ru-RU" sz="7200" dirty="0" smtClean="0">
                <a:solidFill>
                  <a:srgbClr val="006600"/>
                </a:solidFill>
                <a:latin typeface="Rubius" panose="020B0604020202020204" charset="0"/>
              </a:rPr>
              <a:t> </a:t>
            </a:r>
            <a:r>
              <a:rPr lang="ru-RU" sz="7200" dirty="0">
                <a:solidFill>
                  <a:srgbClr val="006600"/>
                </a:solidFill>
                <a:latin typeface="Rubius" panose="020B0604020202020204" charset="0"/>
              </a:rPr>
              <a:t>Инна </a:t>
            </a:r>
            <a:r>
              <a:rPr lang="ru-RU" sz="7200" dirty="0" smtClean="0">
                <a:solidFill>
                  <a:srgbClr val="006600"/>
                </a:solidFill>
                <a:latin typeface="Rubius" panose="020B0604020202020204" charset="0"/>
              </a:rPr>
              <a:t>Николаевна</a:t>
            </a:r>
          </a:p>
          <a:p>
            <a:pPr algn="l"/>
            <a:endParaRPr lang="ru-RU" sz="6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6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</a:t>
            </a:r>
            <a:r>
              <a:rPr lang="ru-RU" sz="7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</a:p>
          <a:p>
            <a:pPr algn="ctr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71700" y="3461931"/>
            <a:ext cx="5400600" cy="1482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6000" b="1" dirty="0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Rubius" pitchFamily="2" charset="0"/>
              </a:rPr>
              <a:t>Чудо цветок</a:t>
            </a:r>
            <a:endParaRPr lang="ru-RU" sz="6000" b="1" dirty="0">
              <a:ln w="9525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Rubius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1700" y="1847507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3175"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Мастер-класс</a:t>
            </a:r>
          </a:p>
          <a:p>
            <a:pPr algn="ctr"/>
            <a:r>
              <a:rPr lang="ru-RU" sz="2400" dirty="0" smtClean="0">
                <a:ln w="3175"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«Формирование познавательных интересов и познавательных действий ребёнка в различных видах деятельности»</a:t>
            </a: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740169"/>
            <a:ext cx="1296144" cy="11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0190227_071636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4508" r="4212"/>
          <a:stretch/>
        </p:blipFill>
        <p:spPr>
          <a:xfrm>
            <a:off x="611560" y="978987"/>
            <a:ext cx="4155747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820323" y="33265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 Мини – музей изделий из бумаги</a:t>
            </a:r>
            <a:endParaRPr lang="ru-RU" sz="3600" dirty="0">
              <a:latin typeface="Rubius" panose="020B060402020202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1" y="3068960"/>
            <a:ext cx="4174075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24744"/>
            <a:ext cx="2655277" cy="16595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7" y="4432007"/>
            <a:ext cx="2726132" cy="1805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29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90313_134104.jpg"/>
          <p:cNvPicPr>
            <a:picLocks noChangeAspect="1"/>
          </p:cNvPicPr>
          <p:nvPr/>
        </p:nvPicPr>
        <p:blipFill rotWithShape="1">
          <a:blip r:embed="rId2" cstate="print"/>
          <a:srcRect l="11161" t="23543" r="19084" b="21525"/>
          <a:stretch/>
        </p:blipFill>
        <p:spPr>
          <a:xfrm>
            <a:off x="536107" y="4005064"/>
            <a:ext cx="1425053" cy="2232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C:\Users\user1701\Desktop\картинки к през\техника\76507-1000x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5353">
            <a:off x="610554" y="-388429"/>
            <a:ext cx="5056358" cy="505635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1701\Desktop\картинки к през\техника\7-1(1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550" y="908720"/>
            <a:ext cx="4044423" cy="27363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1701\Desktop\картинки к през\техника\dbbb18e1e644c45b32bb90f4d2d95fc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4" r="8186" b="6118"/>
          <a:stretch/>
        </p:blipFill>
        <p:spPr bwMode="auto">
          <a:xfrm>
            <a:off x="2267004" y="4005064"/>
            <a:ext cx="2138537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58" y="4005064"/>
            <a:ext cx="2131704" cy="2232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" r="11269"/>
          <a:stretch/>
        </p:blipFill>
        <p:spPr>
          <a:xfrm>
            <a:off x="7092280" y="4005064"/>
            <a:ext cx="1629617" cy="2257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94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67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1700" y="1772816"/>
            <a:ext cx="5400600" cy="2634509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lnSpc>
                <a:spcPct val="90000"/>
              </a:lnSpc>
            </a:pPr>
            <a:r>
              <a:rPr lang="ru-RU" sz="6600" b="1" dirty="0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Rubius" pitchFamily="2" charset="0"/>
              </a:rPr>
              <a:t>Спасибо за внимание</a:t>
            </a:r>
            <a:endParaRPr lang="ru-RU" sz="11500" b="1" dirty="0">
              <a:ln w="9525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Rubi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064896" cy="5256584"/>
          </a:xfrm>
        </p:spPr>
        <p:txBody>
          <a:bodyPr>
            <a:normAutofit fontScale="90000"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Цель</a:t>
            </a:r>
            <a:r>
              <a:rPr lang="ru-RU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: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освоение </a:t>
            </a:r>
            <a:r>
              <a:rPr lang="ru-RU" sz="2700" dirty="0"/>
              <a:t>и последующее активное применение технологии в практической деятельности </a:t>
            </a:r>
            <a:r>
              <a:rPr lang="ru-RU" sz="2700" dirty="0" smtClean="0"/>
              <a:t>педагога - воспитателя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Задачи:</a:t>
            </a:r>
            <a:r>
              <a:rPr lang="ru-RU" sz="2700" dirty="0" smtClean="0">
                <a:latin typeface="Rubius" panose="020B0604020202020204" charset="0"/>
              </a:rPr>
              <a:t/>
            </a:r>
            <a:br>
              <a:rPr lang="ru-RU" sz="2700" dirty="0" smtClean="0">
                <a:latin typeface="Rubius" panose="020B0604020202020204" charset="0"/>
              </a:rPr>
            </a:br>
            <a:r>
              <a:rPr lang="ru-RU" sz="2700" dirty="0" smtClean="0"/>
              <a:t>расширить </a:t>
            </a:r>
            <a:r>
              <a:rPr lang="ru-RU" sz="2700" dirty="0"/>
              <a:t>кругозор </a:t>
            </a:r>
            <a:r>
              <a:rPr lang="ru-RU" sz="2700" b="1" dirty="0"/>
              <a:t>педагогов</a:t>
            </a:r>
            <a:r>
              <a:rPr lang="ru-RU" sz="2700" dirty="0"/>
              <a:t> в процессе изучения данного вида прикладного творчества;</a:t>
            </a:r>
            <a:br>
              <a:rPr lang="ru-RU" sz="2700" dirty="0"/>
            </a:br>
            <a:r>
              <a:rPr lang="ru-RU" sz="2700" dirty="0"/>
              <a:t>создать условия для повышения </a:t>
            </a:r>
            <a:r>
              <a:rPr lang="ru-RU" sz="2700" dirty="0" smtClean="0"/>
              <a:t>профессионального </a:t>
            </a:r>
            <a:r>
              <a:rPr lang="ru-RU" sz="2700" b="1" dirty="0" smtClean="0"/>
              <a:t>мастерства</a:t>
            </a:r>
            <a:r>
              <a:rPr lang="ru-RU" sz="2700" dirty="0" smtClean="0"/>
              <a:t>;</a:t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воспитывать художественный вкус и творческое отношение к работе, настойчивость в достижении цели, аккуратность, сознательное выполнение правил безопасности при работе с режущими предметами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9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740169"/>
            <a:ext cx="1296144" cy="11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4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320"/>
            <a:ext cx="7848872" cy="6155076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>
                <a:solidFill>
                  <a:srgbClr val="006600"/>
                </a:solidFill>
              </a:rPr>
              <a:t>	</a:t>
            </a:r>
            <a:r>
              <a:rPr lang="ru-RU" sz="2400" dirty="0" smtClean="0">
                <a:solidFill>
                  <a:srgbClr val="006600"/>
                </a:solidFill>
              </a:rPr>
              <a:t>П.1.4 «</a:t>
            </a:r>
            <a:r>
              <a:rPr lang="ru-RU" sz="2400" dirty="0">
                <a:solidFill>
                  <a:srgbClr val="006600"/>
                </a:solidFill>
              </a:rPr>
              <a:t>Основные принципы дошкольного образования» </a:t>
            </a:r>
            <a:r>
              <a:rPr lang="ru-RU" sz="2400" dirty="0" smtClean="0">
                <a:solidFill>
                  <a:srgbClr val="006600"/>
                </a:solidFill>
              </a:rPr>
              <a:t> Федерального государственного образовательного стандарта дошкольного образования:</a:t>
            </a:r>
            <a:br>
              <a:rPr lang="ru-RU" sz="2400" dirty="0" smtClean="0">
                <a:solidFill>
                  <a:srgbClr val="006600"/>
                </a:solidFill>
              </a:rPr>
            </a:br>
            <a:r>
              <a:rPr lang="ru-RU" sz="3200" dirty="0" smtClean="0">
                <a:solidFill>
                  <a:srgbClr val="006600"/>
                </a:solidFill>
              </a:rPr>
              <a:t> </a:t>
            </a:r>
            <a:br>
              <a:rPr lang="ru-RU" sz="3200" dirty="0" smtClean="0">
                <a:solidFill>
                  <a:srgbClr val="006600"/>
                </a:solidFill>
              </a:rPr>
            </a:br>
            <a:r>
              <a:rPr lang="ru-RU" sz="4000" dirty="0" smtClean="0">
                <a:solidFill>
                  <a:srgbClr val="006600"/>
                </a:solidFill>
                <a:effectLst/>
              </a:rPr>
              <a:t>«…одним из принципов является формирование познавательных интересов и познавательных действий ребенка в различных видах деятельности</a:t>
            </a:r>
            <a:r>
              <a:rPr lang="ru-RU" sz="4000" dirty="0">
                <a:solidFill>
                  <a:srgbClr val="006600"/>
                </a:solidFill>
              </a:rPr>
              <a:t>». </a:t>
            </a:r>
            <a:endParaRPr lang="ru-RU" sz="4000" dirty="0">
              <a:solidFill>
                <a:srgbClr val="0066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740169"/>
            <a:ext cx="1296144" cy="11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90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C:\Users\user1701\Desktop\картинки к през\эксперементируют\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r="9486"/>
          <a:stretch/>
        </p:blipFill>
        <p:spPr bwMode="auto">
          <a:xfrm>
            <a:off x="2959837" y="4446866"/>
            <a:ext cx="3152644" cy="1837180"/>
          </a:xfrm>
          <a:prstGeom prst="round2DiagRect">
            <a:avLst>
              <a:gd name="adj1" fmla="val 16667"/>
              <a:gd name="adj2" fmla="val 0"/>
            </a:avLst>
          </a:prstGeom>
          <a:ln w="34925" cap="sq">
            <a:gradFill>
              <a:gsLst>
                <a:gs pos="0">
                  <a:srgbClr val="339933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1701\Desktop\картинки к през\эксперементируют\Opyityi-s-bumagoy_rassmatrivani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1" t="11599" r="6583" b="3085"/>
          <a:stretch/>
        </p:blipFill>
        <p:spPr bwMode="auto">
          <a:xfrm>
            <a:off x="521140" y="433828"/>
            <a:ext cx="2768344" cy="386414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2" b="6437"/>
          <a:stretch/>
        </p:blipFill>
        <p:spPr>
          <a:xfrm>
            <a:off x="3353424" y="586150"/>
            <a:ext cx="5225648" cy="3562930"/>
          </a:xfrm>
          <a:prstGeom prst="rect">
            <a:avLst/>
          </a:prstGeom>
          <a:ln w="34925">
            <a:gradFill>
              <a:gsLst>
                <a:gs pos="0">
                  <a:srgbClr val="339933">
                    <a:alpha val="66000"/>
                  </a:srgb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2" y="4446866"/>
            <a:ext cx="2432089" cy="1823166"/>
          </a:xfrm>
          <a:prstGeom prst="rect">
            <a:avLst/>
          </a:prstGeom>
          <a:ln w="34925">
            <a:gradFill>
              <a:gsLst>
                <a:gs pos="0">
                  <a:srgbClr val="339933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2" name="Picture 5" descr="C:\Users\user1701\Desktop\картинки к през\эксперементируют\detsad-113224-148442451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" r="636" b="8287"/>
          <a:stretch/>
        </p:blipFill>
        <p:spPr bwMode="auto">
          <a:xfrm>
            <a:off x="6245167" y="4465256"/>
            <a:ext cx="2441633" cy="1818790"/>
          </a:xfrm>
          <a:prstGeom prst="rect">
            <a:avLst/>
          </a:prstGeom>
          <a:noFill/>
          <a:ln w="34925">
            <a:gradFill>
              <a:gsLst>
                <a:gs pos="0">
                  <a:srgbClr val="339933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6740169"/>
            <a:ext cx="1296144" cy="11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424936" cy="631870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740169"/>
            <a:ext cx="1296144" cy="11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6" y="2812373"/>
            <a:ext cx="2516883" cy="1506442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5351" r="3931" b="18500"/>
          <a:stretch/>
        </p:blipFill>
        <p:spPr>
          <a:xfrm>
            <a:off x="6003048" y="4458080"/>
            <a:ext cx="2557669" cy="1856623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6" y="1121869"/>
            <a:ext cx="2519145" cy="1531537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16822"/>
            <a:ext cx="2570012" cy="154779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17879"/>
            <a:ext cx="2519145" cy="162968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14" y="4458080"/>
            <a:ext cx="2539095" cy="1692729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7" r="11555"/>
          <a:stretch/>
        </p:blipFill>
        <p:spPr>
          <a:xfrm>
            <a:off x="3605492" y="4222375"/>
            <a:ext cx="2173543" cy="2164137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1"/>
          <a:stretch/>
        </p:blipFill>
        <p:spPr>
          <a:xfrm>
            <a:off x="3851920" y="1025745"/>
            <a:ext cx="1712214" cy="312333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2120487" y="348707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Применение  бумаги </a:t>
            </a:r>
            <a:endParaRPr lang="ru-RU" sz="3600" dirty="0">
              <a:latin typeface="Rubiu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7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45" y="2870012"/>
            <a:ext cx="2707473" cy="179370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24" y="4798723"/>
            <a:ext cx="2411888" cy="15677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Рисунок 9" descr="pl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45" y="1016217"/>
            <a:ext cx="2724707" cy="171878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01743" y="699809"/>
            <a:ext cx="1718785" cy="235160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Рисунок 12" descr="cd7-2-8cd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9486" y="1009253"/>
            <a:ext cx="2664296" cy="1725750"/>
          </a:xfrm>
          <a:prstGeom prst="rect">
            <a:avLst/>
          </a:prstGeom>
          <a:ln>
            <a:solidFill>
              <a:srgbClr val="339933"/>
            </a:solidFill>
          </a:ln>
          <a:effectLst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86" y="2899869"/>
            <a:ext cx="2624963" cy="176384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234" y="2870012"/>
            <a:ext cx="2382778" cy="179370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2843808" y="227912"/>
            <a:ext cx="3916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Виды бумаги </a:t>
            </a:r>
            <a:endParaRPr lang="ru-RU" sz="3600" dirty="0">
              <a:latin typeface="Rubius" panose="020B060402020202020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6" b="11368"/>
          <a:stretch/>
        </p:blipFill>
        <p:spPr>
          <a:xfrm>
            <a:off x="6059860" y="4798723"/>
            <a:ext cx="2631717" cy="156775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61"/>
          <a:stretch/>
        </p:blipFill>
        <p:spPr>
          <a:xfrm>
            <a:off x="525207" y="4818093"/>
            <a:ext cx="2680347" cy="154838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66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911" y="853381"/>
            <a:ext cx="2749358" cy="1592117"/>
          </a:xfrm>
          <a:prstGeom prst="rect">
            <a:avLst/>
          </a:prstGeom>
        </p:spPr>
      </p:pic>
      <p:pic>
        <p:nvPicPr>
          <p:cNvPr id="4" name="Рисунок 3" descr="367438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29" y="2649940"/>
            <a:ext cx="2255405" cy="1503603"/>
          </a:xfrm>
          <a:prstGeom prst="rect">
            <a:avLst/>
          </a:prstGeom>
          <a:ln w="28575">
            <a:gradFill>
              <a:gsLst>
                <a:gs pos="0">
                  <a:srgbClr val="339933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4099" name="Picture 3" descr="C:\Users\user1701\Desktop\картинки к през\режут\5cbde6c585e9d24d4854f1f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0"/>
          <a:stretch/>
        </p:blipFill>
        <p:spPr bwMode="auto">
          <a:xfrm>
            <a:off x="6279511" y="888359"/>
            <a:ext cx="2249857" cy="1512881"/>
          </a:xfrm>
          <a:prstGeom prst="rect">
            <a:avLst/>
          </a:prstGeom>
          <a:noFill/>
          <a:ln w="28575">
            <a:gradFill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911" y="2564904"/>
            <a:ext cx="2762249" cy="156720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160" y="4370919"/>
            <a:ext cx="2736304" cy="2052228"/>
          </a:xfrm>
          <a:prstGeom prst="rect">
            <a:avLst/>
          </a:prstGeom>
          <a:ln w="28575">
            <a:gradFill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29" y="897637"/>
            <a:ext cx="2255405" cy="1503603"/>
          </a:xfrm>
          <a:prstGeom prst="rect">
            <a:avLst/>
          </a:prstGeom>
          <a:ln w="38100">
            <a:gradFill>
              <a:gsLst>
                <a:gs pos="0">
                  <a:srgbClr val="FFC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9" y="4368346"/>
            <a:ext cx="2736304" cy="2052228"/>
          </a:xfrm>
          <a:prstGeom prst="rect">
            <a:avLst/>
          </a:prstGeom>
          <a:ln w="28575">
            <a:gradFill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360" y="2635054"/>
            <a:ext cx="2249857" cy="1497053"/>
          </a:xfrm>
          <a:prstGeom prst="rect">
            <a:avLst/>
          </a:prstGeom>
          <a:ln w="28575">
            <a:gradFill>
              <a:gsLst>
                <a:gs pos="0">
                  <a:srgbClr val="339933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13" name="Прямоугольник 12"/>
          <p:cNvSpPr/>
          <p:nvPr/>
        </p:nvSpPr>
        <p:spPr>
          <a:xfrm>
            <a:off x="1619672" y="194853"/>
            <a:ext cx="5860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 Работа с бумагой</a:t>
            </a:r>
            <a:endParaRPr lang="ru-RU" sz="3600" dirty="0">
              <a:latin typeface="Rubius" panose="020B060402020202020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" r="6227"/>
          <a:stretch/>
        </p:blipFill>
        <p:spPr>
          <a:xfrm>
            <a:off x="3173911" y="4368346"/>
            <a:ext cx="2632021" cy="2054801"/>
          </a:xfrm>
          <a:prstGeom prst="rect">
            <a:avLst/>
          </a:prstGeom>
          <a:gradFill>
            <a:gsLst>
              <a:gs pos="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rgbClr val="339933"/>
            </a:solidFill>
          </a:ln>
        </p:spPr>
      </p:pic>
    </p:spTree>
    <p:extLst>
      <p:ext uri="{BB962C8B-B14F-4D97-AF65-F5344CB8AC3E}">
        <p14:creationId xmlns:p14="http://schemas.microsoft.com/office/powerpoint/2010/main" val="16118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1701\Desktop\картинки к през\техника\1498566191_obriv_appl_0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8" r="23981"/>
          <a:stretch/>
        </p:blipFill>
        <p:spPr bwMode="auto">
          <a:xfrm>
            <a:off x="460823" y="966335"/>
            <a:ext cx="1861615" cy="26397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1701\Desktop\картинки к през\техника\kvilling-768x7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3" r="21261"/>
          <a:stretch/>
        </p:blipFill>
        <p:spPr bwMode="auto">
          <a:xfrm>
            <a:off x="2601016" y="970750"/>
            <a:ext cx="1836422" cy="2604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1701\Desktop\картинки к през\техника\a15d67cb18b7957ee59db84438918227.jpe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r="17615" b="15569"/>
          <a:stretch/>
        </p:blipFill>
        <p:spPr bwMode="auto">
          <a:xfrm>
            <a:off x="4716016" y="976358"/>
            <a:ext cx="1809654" cy="25993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1701\Desktop\картинки к през\техника\3604879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041" y="981503"/>
            <a:ext cx="1800287" cy="26093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1701\Desktop\картинки к през\техника\tulpan-applikacija-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r="6068"/>
          <a:stretch/>
        </p:blipFill>
        <p:spPr bwMode="auto">
          <a:xfrm flipH="1">
            <a:off x="3078305" y="6669360"/>
            <a:ext cx="1034851" cy="151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1701\Desktop\картинки к през\техника\1520586568_img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" t="22672" r="57192" b="11118"/>
          <a:stretch/>
        </p:blipFill>
        <p:spPr bwMode="auto">
          <a:xfrm>
            <a:off x="6795923" y="3774547"/>
            <a:ext cx="1869969" cy="270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99710" y="285680"/>
            <a:ext cx="5860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 Техника работы с бумагой</a:t>
            </a:r>
            <a:endParaRPr lang="ru-RU" sz="3600" dirty="0">
              <a:latin typeface="Rubius" panose="020B060402020202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21650"/>
          <a:stretch/>
        </p:blipFill>
        <p:spPr>
          <a:xfrm>
            <a:off x="2504519" y="3826591"/>
            <a:ext cx="4108881" cy="2643309"/>
          </a:xfrm>
          <a:prstGeom prst="rect">
            <a:avLst/>
          </a:prstGeom>
          <a:ln w="9525" cap="sq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7" descr="C:\Users\user1701\Desktop\картинки к през\техника\1520586568_img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1" t="18753" r="2948" b="8188"/>
          <a:stretch/>
        </p:blipFill>
        <p:spPr bwMode="auto">
          <a:xfrm>
            <a:off x="460381" y="3826591"/>
            <a:ext cx="1861615" cy="26433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2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54</Words>
  <Application>Microsoft Office PowerPoint</Application>
  <PresentationFormat>Экран (4:3)</PresentationFormat>
  <Paragraphs>24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Wingdings</vt:lpstr>
      <vt:lpstr>Rubius</vt:lpstr>
      <vt:lpstr>Calibri</vt:lpstr>
      <vt:lpstr>Times New Roman</vt:lpstr>
      <vt:lpstr>Тема Office</vt:lpstr>
      <vt:lpstr>Муниципальное бюджетное дошкольное образовательное учреждение  Платоновский детский сад</vt:lpstr>
      <vt:lpstr>  Цель:  освоение и последующее активное применение технологии в практической деятельности педагога - воспитателя  Задачи: расширить кругозор педагогов в процессе изучения данного вида прикладного творчества; создать условия для повышения профессионального мастерства;  воспитывать художественный вкус и творческое отношение к работе, настойчивость в достижении цели, аккуратность, сознательное выполнение правил безопасности при работе с режущими предметами    </vt:lpstr>
      <vt:lpstr> П.1.4 «Основные принципы дошкольного образования»  Федерального государственного образовательного стандарта дошкольного образования:   «…одним из принципов является формирование познавательных интересов и познавательных действий ребенка в различных видах деятельности». </vt:lpstr>
      <vt:lpstr>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МАОУ лицей №21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Наталья</cp:lastModifiedBy>
  <cp:revision>111</cp:revision>
  <dcterms:created xsi:type="dcterms:W3CDTF">2015-04-19T15:51:03Z</dcterms:created>
  <dcterms:modified xsi:type="dcterms:W3CDTF">2020-02-22T20:50:39Z</dcterms:modified>
</cp:coreProperties>
</file>